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720263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30" y="-84"/>
      </p:cViewPr>
      <p:guideLst>
        <p:guide orient="horz" pos="2160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2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2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Рисунок 14"/>
          <p:cNvPicPr/>
          <p:nvPr/>
        </p:nvPicPr>
        <p:blipFill>
          <a:blip r:embed="rId2" cstate="print"/>
          <a:stretch/>
        </p:blipFill>
        <p:spPr>
          <a:xfrm>
            <a:off x="4183920" y="1359720"/>
            <a:ext cx="1374840" cy="181116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267" name="CustomShape 1"/>
          <p:cNvSpPr/>
          <p:nvPr/>
        </p:nvSpPr>
        <p:spPr>
          <a:xfrm>
            <a:off x="1357920" y="3673080"/>
            <a:ext cx="7365240" cy="1186920"/>
          </a:xfrm>
          <a:prstGeom prst="rect">
            <a:avLst/>
          </a:prstGeom>
          <a:solidFill>
            <a:srgbClr val="DEA04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ИНФОРМАЦИОННО-АНАЛИТИЧЕСКИЙ ОТЧЕТ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о результатах работы с обращениями граждан и организаций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в Главном управлении МЧС России по Иркутской области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за 9 месяцев 2024 года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431720" y="22320"/>
            <a:ext cx="7217280" cy="103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3480" tIns="61920" rIns="123480" bIns="6192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Министерство Российской Федерации</a:t>
            </a:r>
            <a:r>
              <a:t/>
            </a:r>
            <a:br/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по делам гражданской обороны, чрезвычайным ситуациям </a:t>
            </a:r>
            <a:r>
              <a:t/>
            </a:r>
            <a:br/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и ликвидации последствий стихийных бедствий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69" name="Рисунок 25" descr="http://kcbux.ru/Statyy/ZA_zizny/image/016_karta/karta-003.png"/>
          <p:cNvPicPr/>
          <p:nvPr/>
        </p:nvPicPr>
        <p:blipFill>
          <a:blip r:embed="rId3" cstate="print"/>
          <a:stretch/>
        </p:blipFill>
        <p:spPr>
          <a:xfrm>
            <a:off x="10823760" y="-96120"/>
            <a:ext cx="3076560" cy="1359000"/>
          </a:xfrm>
          <a:prstGeom prst="rect">
            <a:avLst/>
          </a:prstGeom>
          <a:ln w="0">
            <a:noFill/>
          </a:ln>
        </p:spPr>
      </p:pic>
      <p:sp>
        <p:nvSpPr>
          <p:cNvPr id="270" name="CustomShape 3"/>
          <p:cNvSpPr/>
          <p:nvPr/>
        </p:nvSpPr>
        <p:spPr>
          <a:xfrm>
            <a:off x="3073320" y="6333480"/>
            <a:ext cx="3612600" cy="472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г. Иркутск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    2024 г.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71" name="Рисунок 12"/>
          <p:cNvPicPr/>
          <p:nvPr/>
        </p:nvPicPr>
        <p:blipFill>
          <a:blip r:embed="rId4" cstate="print"/>
          <a:stretch/>
        </p:blipFill>
        <p:spPr>
          <a:xfrm rot="10800000" flipH="1">
            <a:off x="24840" y="1078920"/>
            <a:ext cx="9709200" cy="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1800000" y="0"/>
            <a:ext cx="4851360" cy="71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7000"/>
          </a:bodyPr>
          <a:lstStyle/>
          <a:p>
            <a:pPr algn="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VII. Обзор актуальных и часто задаваемых вопросов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</p:txBody>
      </p:sp>
      <p:pic>
        <p:nvPicPr>
          <p:cNvPr id="402" name="Рисунок 25_1"/>
          <p:cNvPicPr/>
          <p:nvPr/>
        </p:nvPicPr>
        <p:blipFill>
          <a:blip r:embed="rId2" cstate="print"/>
          <a:stretch/>
        </p:blipFill>
        <p:spPr>
          <a:xfrm>
            <a:off x="705240" y="9000"/>
            <a:ext cx="362880" cy="4802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03" name="CustomShape 2"/>
          <p:cNvSpPr/>
          <p:nvPr/>
        </p:nvSpPr>
        <p:spPr>
          <a:xfrm>
            <a:off x="9160920" y="900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5B5E086A-4E11-4C50-9678-C60CB0072656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10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 10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04" name="Line 3"/>
          <p:cNvSpPr/>
          <p:nvPr/>
        </p:nvSpPr>
        <p:spPr>
          <a:xfrm>
            <a:off x="0" y="54468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4"/>
          <p:cNvSpPr/>
          <p:nvPr/>
        </p:nvSpPr>
        <p:spPr>
          <a:xfrm>
            <a:off x="3420000" y="900000"/>
            <a:ext cx="6193800" cy="267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За 9 месяцев 2024 года поступило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909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обращений (АППГ: 736), что составляет 45,23 % от общего количества обращений. Большая часть обращений поступило по вопросам деятельности надзорных органов ГПН. Граждане активно реагируют на изменения законодательства в области пожарной безопасности, а также обращаются за разъяснениями положений нормативных правовых актов и других документов в области пожарной безопасности.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Актуальными остаются жалобы о нарушениях различных требований пожарной безопасности в жилых многоквартирных домах и административных зданиях, в том числе требований к противопожарным проездам, а также вопросы по захламлению лестничных площадок в многоквартирных жилых домах, получения лицензии на осуществление деятельности по монтажу, техническому обслуживанию и ремонту средств обеспечения пожарной безопасности зданий и сооружений. Большинство обращений рассматриваются с выездом на место, проводятся проверки по заявлениям граждан, ведется профилактическая  работа.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Увеличение количества обращений за 9 месяцев 2024 года на 19 % по сравнению с  аналогичным периодом 2023 года связано с  сигналами о нарушениях требований пожарной безопасности именно в многоквартирных жилых домах, где захламляются пути эвакуации. Проводятся  разъяснительные  работы сотрудниками территориальных отделов (отделений) надзорной деятельности Главного управления с населением.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2639520" y="573120"/>
            <a:ext cx="58532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Работа противопожарной службы и соблюдения требований пожарной безопасности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180000" y="3742920"/>
            <a:ext cx="4498200" cy="298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На втором месте по актуальности находятся обращения, касающиеся деятельности ГИМС. Поступило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840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обращений за 9 месяцев 2024 года, что составляет 41,8 % от общего количества обращений, поступило по вопросам по запросам  сведений  о наличии маломерных судов в рамках процедуры банкротства (АППГ: 598). Надо отметить, что запросы конкурсных управляющих исполняются государственными органами в соответствии с Федеральным законом от 26.10.2002 № 127-ФЗ «О несостоятельности (банкротстве)» и не попадают под сферу применения Федерального закона от 26.05.2006 № 59-ФЗ «О порядке рассмотрения обращений граждан Российской Федерации». Сервис для направления обращений граждан, размещенный на сайте МЧС России, предназначен для подачи обращений (предложений, заявлений, жалоб) граждан в соответствии с нормами Федерального закона от 26.05.2006 № 59-ФЗ «О порядке рассмотрения обращений граждан Российской Федерации». Но поскольку, размещенные на сайте обращения автоматически попадают в раздел «обращения» системы электронного документооборота Главного управления и в данном разделе не предусмотрено функции «отказать» или «перенаправить» они регистрируются автоматически как обращения. 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08" name="CustomShape 7"/>
          <p:cNvSpPr/>
          <p:nvPr/>
        </p:nvSpPr>
        <p:spPr>
          <a:xfrm>
            <a:off x="2468160" y="5423040"/>
            <a:ext cx="3629880" cy="23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8"/>
          <p:cNvSpPr/>
          <p:nvPr/>
        </p:nvSpPr>
        <p:spPr>
          <a:xfrm>
            <a:off x="1620000" y="3600000"/>
            <a:ext cx="197244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254061"/>
                </a:solidFill>
                <a:latin typeface="Arial Black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Деятельность ГИМС</a:t>
            </a:r>
            <a:r>
              <a:rPr lang="ru-RU" sz="1000" b="0" strike="noStrike" spc="-1">
                <a:solidFill>
                  <a:srgbClr val="254061"/>
                </a:solidFill>
                <a:latin typeface="Arial Black"/>
                <a:ea typeface="DejaVu Sans"/>
              </a:rPr>
              <a:t>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pic>
        <p:nvPicPr>
          <p:cNvPr id="410" name="Рисунок 409"/>
          <p:cNvPicPr/>
          <p:nvPr/>
        </p:nvPicPr>
        <p:blipFill>
          <a:blip r:embed="rId3" cstate="print"/>
          <a:stretch/>
        </p:blipFill>
        <p:spPr>
          <a:xfrm>
            <a:off x="180000" y="1080000"/>
            <a:ext cx="3178080" cy="2518200"/>
          </a:xfrm>
          <a:prstGeom prst="rect">
            <a:avLst/>
          </a:prstGeom>
          <a:ln w="0">
            <a:noFill/>
          </a:ln>
        </p:spPr>
      </p:pic>
      <p:pic>
        <p:nvPicPr>
          <p:cNvPr id="411" name="Рисунок 410"/>
          <p:cNvPicPr/>
          <p:nvPr/>
        </p:nvPicPr>
        <p:blipFill>
          <a:blip r:embed="rId4" cstate="print"/>
          <a:stretch/>
        </p:blipFill>
        <p:spPr>
          <a:xfrm>
            <a:off x="7200000" y="3780000"/>
            <a:ext cx="2338200" cy="287820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411"/>
          <p:cNvPicPr/>
          <p:nvPr/>
        </p:nvPicPr>
        <p:blipFill>
          <a:blip r:embed="rId5" cstate="print"/>
          <a:stretch/>
        </p:blipFill>
        <p:spPr>
          <a:xfrm>
            <a:off x="4680000" y="3780000"/>
            <a:ext cx="2338200" cy="287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1800000" y="0"/>
            <a:ext cx="4851360" cy="71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7000"/>
          </a:bodyPr>
          <a:lstStyle/>
          <a:p>
            <a:pPr algn="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VII. Обзор актуальных и часто задаваемых вопросов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</p:txBody>
      </p:sp>
      <p:pic>
        <p:nvPicPr>
          <p:cNvPr id="414" name="Рисунок 25_0"/>
          <p:cNvPicPr/>
          <p:nvPr/>
        </p:nvPicPr>
        <p:blipFill>
          <a:blip r:embed="rId2" cstate="print"/>
          <a:stretch/>
        </p:blipFill>
        <p:spPr>
          <a:xfrm>
            <a:off x="705240" y="9000"/>
            <a:ext cx="362880" cy="4802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15" name="CustomShape 2"/>
          <p:cNvSpPr/>
          <p:nvPr/>
        </p:nvSpPr>
        <p:spPr>
          <a:xfrm>
            <a:off x="9160920" y="900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6AE15E45-97F9-41FE-AC73-E46EDE3ED6D4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11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 11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16" name="Line 3"/>
          <p:cNvSpPr/>
          <p:nvPr/>
        </p:nvSpPr>
        <p:spPr>
          <a:xfrm>
            <a:off x="0" y="54468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4"/>
          <p:cNvSpPr/>
          <p:nvPr/>
        </p:nvSpPr>
        <p:spPr>
          <a:xfrm>
            <a:off x="5040000" y="1080000"/>
            <a:ext cx="4573800" cy="146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В отчетном периоде наблюдается снижение вопросов по предупреждению и ликвидации чрезвычайных ситуаций природного и техногенного характера -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39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,  по сравнению с  2023 годом (АППГ: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67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). В основном поступают обращения, связанные о дате начала и окончания пожароопасного периода, о предупреждении лесных пожаров, повреждением жилых домов и имущества в период половодья, получением информации по правилам поведения и порядку действий при возникновении чрезвычайной ситуации (смс-рассылки, упавшие деревья, подтопление земельного участка).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18" name="CustomShape 5"/>
          <p:cNvSpPr/>
          <p:nvPr/>
        </p:nvSpPr>
        <p:spPr>
          <a:xfrm>
            <a:off x="5580000" y="815040"/>
            <a:ext cx="3772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Предупреждение ЧС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19" name="CustomShape 6"/>
          <p:cNvSpPr/>
          <p:nvPr/>
        </p:nvSpPr>
        <p:spPr>
          <a:xfrm>
            <a:off x="180000" y="3994920"/>
            <a:ext cx="5392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0" name="CustomShape 7"/>
          <p:cNvSpPr/>
          <p:nvPr/>
        </p:nvSpPr>
        <p:spPr>
          <a:xfrm>
            <a:off x="2468160" y="5423040"/>
            <a:ext cx="3629880" cy="23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8"/>
          <p:cNvSpPr/>
          <p:nvPr/>
        </p:nvSpPr>
        <p:spPr>
          <a:xfrm>
            <a:off x="1620000" y="3600000"/>
            <a:ext cx="19724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Коммунальное хозяйство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22" name="Рисунок 421"/>
          <p:cNvPicPr/>
          <p:nvPr/>
        </p:nvPicPr>
        <p:blipFill>
          <a:blip r:embed="rId3" cstate="print"/>
          <a:stretch/>
        </p:blipFill>
        <p:spPr>
          <a:xfrm>
            <a:off x="540000" y="718920"/>
            <a:ext cx="4312440" cy="2693520"/>
          </a:xfrm>
          <a:prstGeom prst="rect">
            <a:avLst/>
          </a:prstGeom>
          <a:ln w="0">
            <a:noFill/>
          </a:ln>
        </p:spPr>
      </p:pic>
      <p:sp>
        <p:nvSpPr>
          <p:cNvPr id="423" name="CustomShape 9"/>
          <p:cNvSpPr/>
          <p:nvPr/>
        </p:nvSpPr>
        <p:spPr>
          <a:xfrm>
            <a:off x="360000" y="4116240"/>
            <a:ext cx="4492440" cy="23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Граждане обращаются за помощью при возникновении сбоев в водо-, газо-, электроснабжении. Также затрагиваются вопросы содержания общего имущества в многоквартирных жилых домах (канализация, вентиляция, кровля, ограждающие конструкции, инженерное оборудование, места общего пользования, придомовая территория). По данной тематике рассмотрено за 9 месяцев 2024 года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53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обращения,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39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обращений, было  за АППГ  2023 года.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24" name="Рисунок 423"/>
          <p:cNvPicPr/>
          <p:nvPr/>
        </p:nvPicPr>
        <p:blipFill>
          <a:blip r:embed="rId4" cstate="print"/>
          <a:stretch/>
        </p:blipFill>
        <p:spPr>
          <a:xfrm>
            <a:off x="5580000" y="3420000"/>
            <a:ext cx="3417120" cy="251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5940000" y="2700000"/>
            <a:ext cx="3232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Запросы архивных данных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6" name="CustomShape 2"/>
          <p:cNvSpPr/>
          <p:nvPr/>
        </p:nvSpPr>
        <p:spPr>
          <a:xfrm>
            <a:off x="4320000" y="3060000"/>
            <a:ext cx="467244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       Всего поступило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16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обращений по данной теме, что меньше на 3  обращения, поступивших за АППГ 2023 года  (АППГ: 19) – в основном это запросы архивных данных для оформления пенсий, стажа работы, устройства на работу, подтверждения награждений государственными и ведомственными наградами и другая информация.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7" name="CustomShape 3"/>
          <p:cNvSpPr/>
          <p:nvPr/>
        </p:nvSpPr>
        <p:spPr>
          <a:xfrm>
            <a:off x="348840" y="835200"/>
            <a:ext cx="3963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Деятельности и принимаемые решения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8" name="CustomShape 4"/>
          <p:cNvSpPr/>
          <p:nvPr/>
        </p:nvSpPr>
        <p:spPr>
          <a:xfrm flipV="1">
            <a:off x="251280" y="975960"/>
            <a:ext cx="68126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1077840" y="114120"/>
            <a:ext cx="7732080" cy="34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VII. Обзор актуальных и часто задаваемых вопросов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30" name="Рисунок 18_1"/>
          <p:cNvPicPr/>
          <p:nvPr/>
        </p:nvPicPr>
        <p:blipFill>
          <a:blip r:embed="rId2" cstate="print"/>
          <a:stretch/>
        </p:blipFill>
        <p:spPr>
          <a:xfrm>
            <a:off x="705240" y="9000"/>
            <a:ext cx="362880" cy="4802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31" name="Line 6"/>
          <p:cNvSpPr/>
          <p:nvPr/>
        </p:nvSpPr>
        <p:spPr>
          <a:xfrm>
            <a:off x="0" y="54468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7"/>
          <p:cNvSpPr/>
          <p:nvPr/>
        </p:nvSpPr>
        <p:spPr>
          <a:xfrm>
            <a:off x="360000" y="4771800"/>
            <a:ext cx="3952440" cy="176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  Обращений в сфере трудовых отношений за 9 месяцев 2024 года поступало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9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,  за  АППГ 2023  года — 15. Остаются актуальными вопросы прохождения службы, связанные с увольнением, трудоустройством, продлением контракта, переводам по службе, проведением служебных проверок, неудовлетворительными условиями работы, а также присвоением государственных наград.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33" name="CustomShape 8"/>
          <p:cNvSpPr/>
          <p:nvPr/>
        </p:nvSpPr>
        <p:spPr>
          <a:xfrm>
            <a:off x="558720" y="4469040"/>
            <a:ext cx="32392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Трудовые отношения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34" name="CustomShape 9"/>
          <p:cNvSpPr/>
          <p:nvPr/>
        </p:nvSpPr>
        <p:spPr>
          <a:xfrm>
            <a:off x="9160920" y="900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12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35" name="CustomShape 10"/>
          <p:cNvSpPr/>
          <p:nvPr/>
        </p:nvSpPr>
        <p:spPr>
          <a:xfrm>
            <a:off x="360000" y="1260000"/>
            <a:ext cx="41324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Количество обращений, касающихся деятельности МЧС России и принимаемых решений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14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(АППГ: 14).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36" name="Рисунок 435"/>
          <p:cNvPicPr/>
          <p:nvPr/>
        </p:nvPicPr>
        <p:blipFill>
          <a:blip r:embed="rId3" cstate="print"/>
          <a:stretch/>
        </p:blipFill>
        <p:spPr>
          <a:xfrm>
            <a:off x="900000" y="1800000"/>
            <a:ext cx="2872440" cy="2152440"/>
          </a:xfrm>
          <a:prstGeom prst="rect">
            <a:avLst/>
          </a:prstGeom>
          <a:ln w="0">
            <a:noFill/>
          </a:ln>
        </p:spPr>
      </p:pic>
      <p:pic>
        <p:nvPicPr>
          <p:cNvPr id="437" name="Рисунок 436"/>
          <p:cNvPicPr/>
          <p:nvPr/>
        </p:nvPicPr>
        <p:blipFill>
          <a:blip r:embed="rId4" cstate="print"/>
          <a:stretch/>
        </p:blipFill>
        <p:spPr>
          <a:xfrm>
            <a:off x="5040000" y="4140000"/>
            <a:ext cx="3592440" cy="2332440"/>
          </a:xfrm>
          <a:prstGeom prst="rect">
            <a:avLst/>
          </a:prstGeom>
          <a:ln w="0">
            <a:noFill/>
          </a:ln>
        </p:spPr>
      </p:pic>
      <p:pic>
        <p:nvPicPr>
          <p:cNvPr id="438" name="Рисунок 437"/>
          <p:cNvPicPr/>
          <p:nvPr/>
        </p:nvPicPr>
        <p:blipFill>
          <a:blip r:embed="rId5" cstate="print"/>
          <a:stretch/>
        </p:blipFill>
        <p:spPr>
          <a:xfrm>
            <a:off x="5400000" y="900000"/>
            <a:ext cx="2874600" cy="179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2880000" y="2340000"/>
            <a:ext cx="2512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Социальная сфера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162720" y="2576520"/>
            <a:ext cx="469440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  С вопросам, имеющим социальную тематику за  9 месяцев 2024 года обратились 16 заявителей, по сравнению с АППГ 2023 года (АППГ:9).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2695680" y="1080000"/>
            <a:ext cx="682308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За   9 месяцев 2024 года поступило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9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обращений по тематике гражданская оборона, что 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на 3 случая больше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по сравнению с АППГ 2023 года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(АППГ: 6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)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.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2" name="CustomShape 4"/>
          <p:cNvSpPr/>
          <p:nvPr/>
        </p:nvSpPr>
        <p:spPr>
          <a:xfrm>
            <a:off x="3600000" y="707400"/>
            <a:ext cx="23320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Гражданская оборона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3" name="CustomShape 5"/>
          <p:cNvSpPr/>
          <p:nvPr/>
        </p:nvSpPr>
        <p:spPr>
          <a:xfrm>
            <a:off x="3060000" y="3355560"/>
            <a:ext cx="34120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Жилищные вопросы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4" name="CustomShape 6"/>
          <p:cNvSpPr/>
          <p:nvPr/>
        </p:nvSpPr>
        <p:spPr>
          <a:xfrm>
            <a:off x="2703240" y="3842280"/>
            <a:ext cx="681552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     По в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опросам  связанным с  обеспечением  жилья за  9 месяцев 2024 года  поступало — 1 обращение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 (АППГ: 1)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5" name="CustomShape 7"/>
          <p:cNvSpPr/>
          <p:nvPr/>
        </p:nvSpPr>
        <p:spPr>
          <a:xfrm>
            <a:off x="9160920" y="900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strike="noStrike" spc="-1">
                <a:solidFill>
                  <a:srgbClr val="FFFFFF"/>
                </a:solidFill>
                <a:latin typeface="Calibri"/>
                <a:ea typeface="Calibri"/>
              </a:rPr>
              <a:t>  </a:t>
            </a:r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13</a:t>
            </a:r>
            <a:endParaRPr lang="ru-RU" sz="1900" b="0" strike="noStrike" spc="-1">
              <a:latin typeface="Arial"/>
            </a:endParaRPr>
          </a:p>
        </p:txBody>
      </p:sp>
      <p:pic>
        <p:nvPicPr>
          <p:cNvPr id="446" name="Рисунок 22"/>
          <p:cNvPicPr/>
          <p:nvPr/>
        </p:nvPicPr>
        <p:blipFill>
          <a:blip r:embed="rId2" cstate="print"/>
          <a:stretch/>
        </p:blipFill>
        <p:spPr>
          <a:xfrm>
            <a:off x="735840" y="9000"/>
            <a:ext cx="381240" cy="50472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47" name="Line 8"/>
          <p:cNvSpPr/>
          <p:nvPr/>
        </p:nvSpPr>
        <p:spPr>
          <a:xfrm>
            <a:off x="0" y="618480"/>
            <a:ext cx="9720000" cy="20520"/>
          </a:xfrm>
          <a:prstGeom prst="line">
            <a:avLst/>
          </a:prstGeom>
          <a:ln w="73080">
            <a:solidFill>
              <a:srgbClr val="1130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9"/>
          <p:cNvSpPr/>
          <p:nvPr/>
        </p:nvSpPr>
        <p:spPr>
          <a:xfrm>
            <a:off x="230760" y="5098680"/>
            <a:ext cx="512172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Вопросы связанные с рассмотрением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9" name="CustomShape 10"/>
          <p:cNvSpPr/>
          <p:nvPr/>
        </p:nvSpPr>
        <p:spPr>
          <a:xfrm>
            <a:off x="230760" y="5344920"/>
            <a:ext cx="534168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Почти в половину произошло снижение количества обращений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за  9 месяцев 2024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— </a:t>
            </a: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27 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обращений</a:t>
            </a: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,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по сравнению с  АППГ 2023 года  (АППГ: 46) по вопросам, связанным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обращения). 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50" name="CustomShape 11"/>
          <p:cNvSpPr/>
          <p:nvPr/>
        </p:nvSpPr>
        <p:spPr>
          <a:xfrm>
            <a:off x="1077840" y="114120"/>
            <a:ext cx="7732080" cy="34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VII. Обзор актуальных и часто задаваемых вопросов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51" name="Рисунок 450"/>
          <p:cNvPicPr/>
          <p:nvPr/>
        </p:nvPicPr>
        <p:blipFill>
          <a:blip r:embed="rId3" cstate="print"/>
          <a:stretch/>
        </p:blipFill>
        <p:spPr>
          <a:xfrm>
            <a:off x="162720" y="776520"/>
            <a:ext cx="2512440" cy="1792440"/>
          </a:xfrm>
          <a:prstGeom prst="rect">
            <a:avLst/>
          </a:prstGeom>
          <a:ln w="0">
            <a:noFill/>
          </a:ln>
        </p:spPr>
      </p:pic>
      <p:pic>
        <p:nvPicPr>
          <p:cNvPr id="452" name="Рисунок 451"/>
          <p:cNvPicPr/>
          <p:nvPr/>
        </p:nvPicPr>
        <p:blipFill>
          <a:blip r:embed="rId4" cstate="print"/>
          <a:stretch/>
        </p:blipFill>
        <p:spPr>
          <a:xfrm>
            <a:off x="261000" y="3240000"/>
            <a:ext cx="2611440" cy="1735200"/>
          </a:xfrm>
          <a:prstGeom prst="rect">
            <a:avLst/>
          </a:prstGeom>
          <a:ln w="0">
            <a:noFill/>
          </a:ln>
        </p:spPr>
      </p:pic>
      <p:pic>
        <p:nvPicPr>
          <p:cNvPr id="453" name="Рисунок 452"/>
          <p:cNvPicPr/>
          <p:nvPr/>
        </p:nvPicPr>
        <p:blipFill>
          <a:blip r:embed="rId5" cstate="print"/>
          <a:stretch/>
        </p:blipFill>
        <p:spPr>
          <a:xfrm>
            <a:off x="5718960" y="4320000"/>
            <a:ext cx="3455640" cy="2334600"/>
          </a:xfrm>
          <a:prstGeom prst="rect">
            <a:avLst/>
          </a:prstGeom>
          <a:ln w="0">
            <a:noFill/>
          </a:ln>
        </p:spPr>
      </p:pic>
      <p:pic>
        <p:nvPicPr>
          <p:cNvPr id="454" name="Рисунок 453"/>
          <p:cNvPicPr/>
          <p:nvPr/>
        </p:nvPicPr>
        <p:blipFill>
          <a:blip r:embed="rId6" cstate="print"/>
          <a:stretch/>
        </p:blipFill>
        <p:spPr>
          <a:xfrm>
            <a:off x="5580000" y="1620000"/>
            <a:ext cx="3594600" cy="215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1056600" y="-3960"/>
            <a:ext cx="80456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VIII. Федеральная государственная информационная система,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(ФГИС ДО)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561240" y="3960000"/>
            <a:ext cx="8790120" cy="13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28600" indent="-21888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DejaVu Sans"/>
              </a:rPr>
              <a:t>Федеральный государственный пожарный надзор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DejaVu Sans"/>
              </a:rPr>
              <a:t>Федеральный государственный надзор в области защиты населения и территорий от чрезвычайных ситуаций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DejaVu Sans"/>
              </a:rPr>
              <a:t>Федеральный государственный надзор в области гражданской обороны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DejaVu Sans"/>
              </a:rPr>
              <a:t>Федеральный государственный контроль (надзор) за безопасностью людей на водных объектах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57" name="Picture 2" descr="F:\attachment.png"/>
          <p:cNvPicPr/>
          <p:nvPr/>
        </p:nvPicPr>
        <p:blipFill>
          <a:blip r:embed="rId2" cstate="print"/>
          <a:stretch/>
        </p:blipFill>
        <p:spPr>
          <a:xfrm>
            <a:off x="2880000" y="1440000"/>
            <a:ext cx="3231360" cy="1944360"/>
          </a:xfrm>
          <a:prstGeom prst="rect">
            <a:avLst/>
          </a:prstGeom>
          <a:ln w="12600">
            <a:solidFill>
              <a:srgbClr val="EC8F12"/>
            </a:solidFill>
            <a:round/>
          </a:ln>
        </p:spPr>
      </p:pic>
      <p:sp>
        <p:nvSpPr>
          <p:cNvPr id="458" name="CustomShape 3"/>
          <p:cNvSpPr/>
          <p:nvPr/>
        </p:nvSpPr>
        <p:spPr>
          <a:xfrm>
            <a:off x="222840" y="1080000"/>
            <a:ext cx="480852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Нарушений сроков рассмотрения досудебных жалоб по контрольно-надзорной деятельности не допущено.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59" name="Рисунок 8"/>
          <p:cNvPicPr/>
          <p:nvPr/>
        </p:nvPicPr>
        <p:blipFill>
          <a:blip r:embed="rId3" cstate="print"/>
          <a:stretch/>
        </p:blipFill>
        <p:spPr>
          <a:xfrm>
            <a:off x="653040" y="58680"/>
            <a:ext cx="477000" cy="63072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60" name="Line 4"/>
          <p:cNvSpPr/>
          <p:nvPr/>
        </p:nvSpPr>
        <p:spPr>
          <a:xfrm>
            <a:off x="0" y="7722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5"/>
          <p:cNvSpPr/>
          <p:nvPr/>
        </p:nvSpPr>
        <p:spPr>
          <a:xfrm>
            <a:off x="9213120" y="2412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EFA36318-9EF5-4BA9-8FDB-AC07E577B514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14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14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62" name="CustomShape 6"/>
          <p:cNvSpPr/>
          <p:nvPr/>
        </p:nvSpPr>
        <p:spPr>
          <a:xfrm>
            <a:off x="8820000" y="1080000"/>
            <a:ext cx="713520" cy="32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63" name="Line 7"/>
          <p:cNvSpPr/>
          <p:nvPr/>
        </p:nvSpPr>
        <p:spPr>
          <a:xfrm>
            <a:off x="360000" y="1440000"/>
            <a:ext cx="8820000" cy="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8"/>
          <p:cNvSpPr/>
          <p:nvPr/>
        </p:nvSpPr>
        <p:spPr>
          <a:xfrm>
            <a:off x="490680" y="1739160"/>
            <a:ext cx="801720" cy="50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9"/>
          <p:cNvSpPr/>
          <p:nvPr/>
        </p:nvSpPr>
        <p:spPr>
          <a:xfrm>
            <a:off x="4860000" y="1080000"/>
            <a:ext cx="43113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DejaVu Sans"/>
              </a:rPr>
              <a:t>  Посредством ФГИС ДО досудебных жалоб поступило 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6" name="Line 10"/>
          <p:cNvSpPr/>
          <p:nvPr/>
        </p:nvSpPr>
        <p:spPr>
          <a:xfrm flipV="1">
            <a:off x="649800" y="3780000"/>
            <a:ext cx="8530200" cy="79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11"/>
          <p:cNvSpPr/>
          <p:nvPr/>
        </p:nvSpPr>
        <p:spPr>
          <a:xfrm>
            <a:off x="2520000" y="3393000"/>
            <a:ext cx="557136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Виды федерального государственного контроля (надзора) в отношении которых применяется  обязательный досудебный порядок рассмотрения жалоб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109;p1" descr="https://rusmedpro.ru/assets/images/rf-map.png"/>
          <p:cNvPicPr/>
          <p:nvPr/>
        </p:nvPicPr>
        <p:blipFill>
          <a:blip r:embed="rId2" cstate="print"/>
          <a:stretch/>
        </p:blipFill>
        <p:spPr>
          <a:xfrm>
            <a:off x="91800" y="843840"/>
            <a:ext cx="1268640" cy="822960"/>
          </a:xfrm>
          <a:prstGeom prst="rect">
            <a:avLst/>
          </a:prstGeom>
          <a:ln w="0">
            <a:noFill/>
          </a:ln>
          <a:effectLst>
            <a:outerShdw dist="50760" dir="5400000">
              <a:srgbClr val="000000">
                <a:alpha val="0"/>
              </a:srgbClr>
            </a:outerShdw>
          </a:effectLst>
        </p:spPr>
      </p:pic>
      <p:sp>
        <p:nvSpPr>
          <p:cNvPr id="469" name="CustomShape 1"/>
          <p:cNvSpPr/>
          <p:nvPr/>
        </p:nvSpPr>
        <p:spPr>
          <a:xfrm>
            <a:off x="1270800" y="933120"/>
            <a:ext cx="821304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В целях совершенствования работы с обращениями граждан приказом МЧС России от 19.01.2022 № 30 утвержден Порядок взаимодействия территориальных органов МЧС России с уполномоченным по правам человека в субъекте Российской Федерации, в том числе порядок  оказания содействия уполномоченному по правам человека в субъекте Российской Федерации в предоставлении необходимой ему для рассмотрения жалобы информации территориальными органами МЧС России.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70" name="Рисунок 8"/>
          <p:cNvPicPr/>
          <p:nvPr/>
        </p:nvPicPr>
        <p:blipFill>
          <a:blip r:embed="rId3" cstate="print"/>
          <a:stretch/>
        </p:blipFill>
        <p:spPr>
          <a:xfrm>
            <a:off x="597240" y="28080"/>
            <a:ext cx="477000" cy="63072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71" name="CustomShape 2"/>
          <p:cNvSpPr/>
          <p:nvPr/>
        </p:nvSpPr>
        <p:spPr>
          <a:xfrm>
            <a:off x="964080" y="165240"/>
            <a:ext cx="797184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IX. Взаимодействие Главного управления и уполномоченного по правам человека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В Иркутской области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72" name="CustomShape 3"/>
          <p:cNvSpPr/>
          <p:nvPr/>
        </p:nvSpPr>
        <p:spPr>
          <a:xfrm>
            <a:off x="9187200" y="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A53E99BC-5FC5-4B69-B4DD-0072B5EB93EB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15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15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73" name="Line 4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5"/>
          <p:cNvSpPr/>
          <p:nvPr/>
        </p:nvSpPr>
        <p:spPr>
          <a:xfrm>
            <a:off x="5176800" y="5137920"/>
            <a:ext cx="47397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75" name="CustomShape 6"/>
          <p:cNvSpPr/>
          <p:nvPr/>
        </p:nvSpPr>
        <p:spPr>
          <a:xfrm>
            <a:off x="360000" y="2880000"/>
            <a:ext cx="912384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Заключено  Соглашение о взаимодействии между Уполномоченным по правам человека Иркутской области и Главным управлением Министерства Российской Федерации по делам гражданской обороны, чрезвычайным ситуациям и ликвидации последствий стихийных бедствий по Иркутской области от 30.03.2022 № 204.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476" name="CustomShape 7"/>
          <p:cNvSpPr/>
          <p:nvPr/>
        </p:nvSpPr>
        <p:spPr>
          <a:xfrm>
            <a:off x="5891760" y="3736440"/>
            <a:ext cx="3947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7" name="CustomShape 8"/>
          <p:cNvSpPr/>
          <p:nvPr/>
        </p:nvSpPr>
        <p:spPr>
          <a:xfrm>
            <a:off x="5730480" y="1643400"/>
            <a:ext cx="376956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Calibri"/>
              </a:rPr>
              <a:t>Заключение ГУ МЧС России по субъектам РФ соглашений о взаимодействии с уполномоченными по правам человека в субъектах Российской Федерации.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78" name="Line 9"/>
          <p:cNvSpPr/>
          <p:nvPr/>
        </p:nvSpPr>
        <p:spPr>
          <a:xfrm>
            <a:off x="284760" y="2572200"/>
            <a:ext cx="455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10"/>
          <p:cNvSpPr/>
          <p:nvPr/>
        </p:nvSpPr>
        <p:spPr>
          <a:xfrm>
            <a:off x="91800" y="1676160"/>
            <a:ext cx="474228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Основные формы взаимодействия Главного управления с уполномоченным по правам человека  в Иркутской области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80" name="Рисунок 65" descr="Рукопожатие"/>
          <p:cNvPicPr/>
          <p:nvPr/>
        </p:nvPicPr>
        <p:blipFill>
          <a:blip r:embed="rId4" cstate="print"/>
          <a:stretch/>
        </p:blipFill>
        <p:spPr>
          <a:xfrm>
            <a:off x="4955400" y="1565640"/>
            <a:ext cx="753480" cy="709920"/>
          </a:xfrm>
          <a:prstGeom prst="rect">
            <a:avLst/>
          </a:prstGeom>
          <a:ln w="0">
            <a:noFill/>
          </a:ln>
        </p:spPr>
      </p:pic>
      <p:sp>
        <p:nvSpPr>
          <p:cNvPr id="481" name="CustomShape 11"/>
          <p:cNvSpPr/>
          <p:nvPr/>
        </p:nvSpPr>
        <p:spPr>
          <a:xfrm>
            <a:off x="168840" y="3780000"/>
            <a:ext cx="4777200" cy="252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1360" indent="-16164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оказание содействия уполномоченному в проверке информации по обстоятельствам, изложенным в обращении гражданина (предоставление необходимых сведений, документов, материалов и иной информации);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принятие мер, направленных на защиту прав, свобод и законных интересов человека и гражданина, восстановление их нарушенных прав;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проведение совместных мероприятий (совещаний, рабочих встреч, семинаров), в том числе мероприятий по вопросам безопасности жизнедеятельности;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проведение совместных приемов граждан, в том числе с использованием видеоконференцсвязи, информационно-телекоммуникационной сети «Интернет», иных доступных средств коммуникации.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482" name="Line 12"/>
          <p:cNvSpPr/>
          <p:nvPr/>
        </p:nvSpPr>
        <p:spPr>
          <a:xfrm>
            <a:off x="5130360" y="2592720"/>
            <a:ext cx="4434120" cy="540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3" name="Рисунок 482"/>
          <p:cNvPicPr/>
          <p:nvPr/>
        </p:nvPicPr>
        <p:blipFill>
          <a:blip r:embed="rId5" cstate="print"/>
          <a:stretch/>
        </p:blipFill>
        <p:spPr>
          <a:xfrm>
            <a:off x="5536800" y="3420000"/>
            <a:ext cx="3815640" cy="251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109;p1_1" descr="https://rusmedpro.ru/assets/images/rf-map.png"/>
          <p:cNvPicPr/>
          <p:nvPr/>
        </p:nvPicPr>
        <p:blipFill>
          <a:blip r:embed="rId2" cstate="print"/>
          <a:stretch/>
        </p:blipFill>
        <p:spPr>
          <a:xfrm>
            <a:off x="91800" y="734400"/>
            <a:ext cx="1268640" cy="822960"/>
          </a:xfrm>
          <a:prstGeom prst="rect">
            <a:avLst/>
          </a:prstGeom>
          <a:ln w="0">
            <a:noFill/>
          </a:ln>
          <a:effectLst>
            <a:outerShdw dist="50760" dir="5400000">
              <a:srgbClr val="000000">
                <a:alpha val="0"/>
              </a:srgbClr>
            </a:outerShdw>
          </a:effectLst>
        </p:spPr>
      </p:pic>
      <p:sp>
        <p:nvSpPr>
          <p:cNvPr id="485" name="CustomShape 1"/>
          <p:cNvSpPr/>
          <p:nvPr/>
        </p:nvSpPr>
        <p:spPr>
          <a:xfrm>
            <a:off x="360000" y="1440000"/>
            <a:ext cx="9123840" cy="541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Подача жалобы на акт и предписание, а так же на действие должностных лиц контрольного (надзорного) органа в рамках проведённого контрольно (надзорного) мероприятия осуществляется в порядке статьи 40 Федерального закона от 31.07.2020 № 248-ФЗ «О государственном контроле (надзоре) и муниципальном контроле в Российской Федерации», в рамках досудебного обжалования решений.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Жалоба подаётся контролируемым лицом в уполномоченный орган только в электронном виде с использованием Единого портала государственных и муниципальных услуг (вкладка «жалоба на решение контрольных органов» по ссылке https://knd.gosuslugi.ru), подписывается электронной подписью.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Отсрочка исполнения решений органов государственного пожарного надзора осуществляется в порядке статьи 93 Федерального закона от 31.07.2020 № 248-ФЗ «О государственном контроле (надзоре) и муниципальном контроле в Российской Федерации», в рамках досудебного обжалования решений. Ходатайство подается контролируемым лицом в уполномоченный орган только в электронном виде с использованием Единого портала государственных и муниципальных услуг (вкладка «Продление срока исполнения предписания» по ссылке https://knd.gosuslugi.ru), подписывается электронной подписью.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На основании изложенного сообщаем, что способов подачи ходатайств, кроме как в форме электронного документа с использованием Единого портала государственных и муниципальных услуг, не предусмотрено.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Дополнительно сообщаем, что на официальном Интернет-портале Главного управления (путь: Главная/Деятельность/Направления деятельности/Управление надзорной деятельности и профилактической работы/Порядок обжалования решений, действий (бездействия) должностных лиц надзорных органов) размещён порядок обжалования решений, действий (бездействий) должностных лиц надзорных органов, в том числе порядок действий в случае отсутствия на форме подачи жалобы услуги «Жалоба на решение контрольных (надзорных) органов» Единого портала государственных и муниципальных услуг информации о проверках в отношении контролируемого лица.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За 9 месяцев 2024 года сотрудниками отдела по работе с обращениями граждан в целях совершенствования работы с обращениями граждан и повышения профессиональной грамотности сотрудников Главного управления проводились следующие мероприятия: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- на служебных совещаниях с аппаратом УНД и ПР, начальниками и сотрудниками территориальных отделов НД и ПР УНД и ПР Главного управления МЧС России по Иркутской области доведёны анализы недостатков работы по обращениям граждан в системе электронного документооборота;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- ежедневно оказывается практическая помощь делопроизводителям структурных подразделений Главного управления в вопросах ведения делопроизводства и по работе с обращениями граждан;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- регулярно ведётся работа с исполнителями по совершенствованию работы с обращениями граждан.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- проведено 2 проверочных мероприятия  в отделах надзорной деятельности и профилактической работы УНД ГУ МЧС России по Иркутской области на предмет организации работы с обращениями граждан, выявление нарушений, а также осуществление методической помощи. Проверены отделы надзорной деятельности и профилактической работы г. Тулуну, Тулунскому и Куйтунскому районам и ОНД и ПР по Слюдянскому району.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- проведена дистанционная проверка всех территориальных подразделений надзорной деятельности и профилактической работы за 8 месяцев текущего года, выявлен ряд недостатков. 05.09.2024 г. на тематическом селекторном совещании, проводимом УНД и ПР, данные недостатки были доведены до подразделений.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Вывод: В Главном управлении МЧС России по Иркутской области работа с обращениями граждан ведётся в строгом соответствии с Федеральным законом от 02.05.2006 года № 59-ФЗ «О порядке рассмотрения обращений граждан Российской Федерации», организована эффективная система контроля за рассмотрением обращений с использованием инструментов СЭД.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86" name="Рисунок 8_2"/>
          <p:cNvPicPr/>
          <p:nvPr/>
        </p:nvPicPr>
        <p:blipFill>
          <a:blip r:embed="rId3" cstate="print"/>
          <a:stretch/>
        </p:blipFill>
        <p:spPr>
          <a:xfrm>
            <a:off x="597240" y="28080"/>
            <a:ext cx="477000" cy="63072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87" name="CustomShape 2"/>
          <p:cNvSpPr/>
          <p:nvPr/>
        </p:nvSpPr>
        <p:spPr>
          <a:xfrm>
            <a:off x="964080" y="165240"/>
            <a:ext cx="79718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X. Организация работы в Главном управлении Иркутской области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9187200" y="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2FA93B8F-ABA9-4413-9FBF-AB92DE015BE8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16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16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89" name="Line 4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CustomShape 5"/>
          <p:cNvSpPr/>
          <p:nvPr/>
        </p:nvSpPr>
        <p:spPr>
          <a:xfrm>
            <a:off x="5176800" y="5137920"/>
            <a:ext cx="47397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91" name="CustomShape 6"/>
          <p:cNvSpPr/>
          <p:nvPr/>
        </p:nvSpPr>
        <p:spPr>
          <a:xfrm>
            <a:off x="5891760" y="3736440"/>
            <a:ext cx="3947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92" name="Line 7"/>
          <p:cNvSpPr/>
          <p:nvPr/>
        </p:nvSpPr>
        <p:spPr>
          <a:xfrm>
            <a:off x="301320" y="4299480"/>
            <a:ext cx="455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Line 8"/>
          <p:cNvSpPr/>
          <p:nvPr/>
        </p:nvSpPr>
        <p:spPr>
          <a:xfrm>
            <a:off x="5040000" y="4320000"/>
            <a:ext cx="4434120" cy="540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109;p1_0" descr="https://rusmedpro.ru/assets/images/rf-map.png"/>
          <p:cNvPicPr/>
          <p:nvPr/>
        </p:nvPicPr>
        <p:blipFill>
          <a:blip r:embed="rId2" cstate="print"/>
          <a:stretch/>
        </p:blipFill>
        <p:spPr>
          <a:xfrm>
            <a:off x="91800" y="734400"/>
            <a:ext cx="1268640" cy="822960"/>
          </a:xfrm>
          <a:prstGeom prst="rect">
            <a:avLst/>
          </a:prstGeom>
          <a:ln w="0">
            <a:noFill/>
          </a:ln>
          <a:effectLst>
            <a:outerShdw dist="50760" dir="5400000">
              <a:srgbClr val="000000">
                <a:alpha val="0"/>
              </a:srgbClr>
            </a:outerShdw>
          </a:effectLst>
        </p:spPr>
      </p:pic>
      <p:sp>
        <p:nvSpPr>
          <p:cNvPr id="495" name="CustomShape 1"/>
          <p:cNvSpPr/>
          <p:nvPr/>
        </p:nvSpPr>
        <p:spPr>
          <a:xfrm>
            <a:off x="360000" y="1440000"/>
            <a:ext cx="9123840" cy="541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Организована работа по участию в эксперименте в соответствии с приказом МЧС России от 18 августа 2023 № 841 «О проведении в МЧС России эксперимента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гражданами и юридическими лицами сообщений и обращений, а также для направления ответов на указанные сообщения и обращения». В рамках данного эксперимента осуществляется работа в Платформе обратной связи.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«Госсуслуги Решаем вместе» - приложение для решения проблем. Подавайте жалобы, задавайте вопросы, вносите предложения, участвуйте в опросах и голосованиях, чтобы повысить качество жизни.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Прежде, чем направить сообщение ознакомьтесь с информацией: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1. Для подачи сообщения гражданин должен иметь подтверждённую учётную запись на едином портале.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2. Для направления сообщения необходимо корректно  заполнить поля электронной формы.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3. Одно сообщение должно содержать информацию только об одной проблеме (одном предложении) 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4. В случае необходимости Вы можете приложить к сообщению документы и материалы в электронной форме.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5. В качестве приложений к сообщению допускаются фотографии имеющие высокое разрешение и качество.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6. При поступлении на Единый портал сообщению присваивается регистрационный номер. Уведомление о присвоении сообщению регистрационного номера направляется на указанный Вами в профиле Единого портала адрес электронной почты и в Ваш личный кабинет на Едином портале.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7. Подготовка ответа на сообщение осуществляется уполномоченными представителями органов и организаций, не превышающие 30 календарных дней или 10 календарных дней для отдельных категорий сообщений, обрабатываемых в ускоренном порядке.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8. Если сообщение содержит информацию о проблеме (предложении), решение которой( реализация которого) не входит в компетенцию органа или организации получивших сообщение, оно будет перенаправлено в орган или организацию, в компетенцию которых входит решение обозначенной проблемы (реализация обозначенного в сообщении предложения), о чём Вам будет направлено уведомление на указанный Вами в профиле Единого портала адрес электронной почты и в Ваш личный кабинет на Едином портале.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В целях реализации Плана мероприятий по внедрению принципов клиентоцентричности в деятельность МЧС России произведена генерация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QR-кода для перехода на форму подачи обращений граждан официального интернет-портала МЧС России. QR-код размещён на информационных стендах административных зданий территориальных органов и организаций МЧС России, а также других общедоступных местах.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Использование QR-кода позволяет гражданам напрямую переходить на страницу официального интернет-портала МЧС России для подачи обращений, оптимизируя путь при подаче обращения.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96" name="Рисунок 8_1"/>
          <p:cNvPicPr/>
          <p:nvPr/>
        </p:nvPicPr>
        <p:blipFill>
          <a:blip r:embed="rId3" cstate="print"/>
          <a:stretch/>
        </p:blipFill>
        <p:spPr>
          <a:xfrm>
            <a:off x="597240" y="28080"/>
            <a:ext cx="477000" cy="63072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97" name="CustomShape 2"/>
          <p:cNvSpPr/>
          <p:nvPr/>
        </p:nvSpPr>
        <p:spPr>
          <a:xfrm>
            <a:off x="964080" y="165240"/>
            <a:ext cx="79718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X. Организация работы в Главном управлении Иркутской области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9187200" y="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9AA8DFD9-F0B2-4033-91B2-8B857BCA09FF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17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17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99" name="Line 4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5"/>
          <p:cNvSpPr/>
          <p:nvPr/>
        </p:nvSpPr>
        <p:spPr>
          <a:xfrm>
            <a:off x="5176800" y="5137920"/>
            <a:ext cx="47397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01" name="CustomShape 6"/>
          <p:cNvSpPr/>
          <p:nvPr/>
        </p:nvSpPr>
        <p:spPr>
          <a:xfrm>
            <a:off x="5891760" y="3736440"/>
            <a:ext cx="3947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2" name="Line 7"/>
          <p:cNvSpPr/>
          <p:nvPr/>
        </p:nvSpPr>
        <p:spPr>
          <a:xfrm>
            <a:off x="360000" y="4898880"/>
            <a:ext cx="455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Line 8"/>
          <p:cNvSpPr/>
          <p:nvPr/>
        </p:nvSpPr>
        <p:spPr>
          <a:xfrm>
            <a:off x="5105880" y="6140520"/>
            <a:ext cx="437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9"/>
          <p:cNvSpPr/>
          <p:nvPr/>
        </p:nvSpPr>
        <p:spPr>
          <a:xfrm>
            <a:off x="360000" y="6300000"/>
            <a:ext cx="8823960" cy="51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Подготовлено и осуществлено выступление начальником отдела по работе с обращениями граждан с докладом на заседании Общественного совета при ГУ МЧС России по Иркутской области по итогам работы за 8 месяцев 2024 года.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05" name="Line 10"/>
          <p:cNvSpPr/>
          <p:nvPr/>
        </p:nvSpPr>
        <p:spPr>
          <a:xfrm>
            <a:off x="360360" y="4899240"/>
            <a:ext cx="455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Line 11"/>
          <p:cNvSpPr/>
          <p:nvPr/>
        </p:nvSpPr>
        <p:spPr>
          <a:xfrm>
            <a:off x="360720" y="4899600"/>
            <a:ext cx="455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Line 12"/>
          <p:cNvSpPr/>
          <p:nvPr/>
        </p:nvSpPr>
        <p:spPr>
          <a:xfrm>
            <a:off x="481320" y="6120000"/>
            <a:ext cx="455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Line 13"/>
          <p:cNvSpPr/>
          <p:nvPr/>
        </p:nvSpPr>
        <p:spPr>
          <a:xfrm>
            <a:off x="5040000" y="4926240"/>
            <a:ext cx="437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Рисунок 5"/>
          <p:cNvPicPr/>
          <p:nvPr/>
        </p:nvPicPr>
        <p:blipFill>
          <a:blip r:embed="rId2" cstate="print"/>
          <a:stretch/>
        </p:blipFill>
        <p:spPr>
          <a:xfrm>
            <a:off x="624240" y="218880"/>
            <a:ext cx="2433600" cy="6056280"/>
          </a:xfrm>
          <a:prstGeom prst="rect">
            <a:avLst/>
          </a:prstGeom>
          <a:ln w="0">
            <a:noFill/>
          </a:ln>
          <a:effectLst>
            <a:glow rad="1803240">
              <a:srgbClr val="31859C">
                <a:alpha val="6000"/>
              </a:srgbClr>
            </a:glow>
          </a:effectLst>
        </p:spPr>
      </p:pic>
      <p:sp>
        <p:nvSpPr>
          <p:cNvPr id="510" name="CustomShape 1"/>
          <p:cNvSpPr/>
          <p:nvPr/>
        </p:nvSpPr>
        <p:spPr>
          <a:xfrm>
            <a:off x="397800" y="1080000"/>
            <a:ext cx="9059040" cy="600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1360" indent="-16164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Обеспечить</a:t>
            </a:r>
            <a:r>
              <a:rPr lang="ru-RU" sz="1000" b="0" i="1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0070C0"/>
                </a:solidFill>
                <a:latin typeface="Arial"/>
                <a:ea typeface="Times New Roman"/>
              </a:rPr>
              <a:t>безусловное выполнение требований законодательства Российской Федерации при организации работы с обращениями граждан, уделяя особое внимание соблюдению сроков ответов на обращения граждан и полноте этих ответов, в строгом соответствии с требованиями Федерального закона от 02.05.2006    № 59-ФЗ,  приказов МЧС России от 29.12.2021 № 933,  а также исключить случаи необоснованного продления сроков;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Обеспечить</a:t>
            </a:r>
            <a:r>
              <a:rPr lang="ru-RU" sz="1000" b="0" strike="noStrike" spc="-1">
                <a:solidFill>
                  <a:srgbClr val="0070C0"/>
                </a:solidFill>
                <a:latin typeface="Arial"/>
                <a:ea typeface="Times New Roman"/>
              </a:rPr>
              <a:t> эффективную систему контроля за порядком  и  сроками рассмотрения обращений граждан, в том числе поступающих </a:t>
            </a:r>
            <a:r>
              <a:t/>
            </a:r>
            <a:br/>
            <a:r>
              <a:rPr lang="ru-RU" sz="1000" b="0" strike="noStrike" spc="-1">
                <a:solidFill>
                  <a:srgbClr val="0070C0"/>
                </a:solidFill>
                <a:latin typeface="Arial"/>
                <a:ea typeface="Times New Roman"/>
              </a:rPr>
              <a:t>в  территориальные подразделения надзорной деятельности и профилактической работы  Главного управления, в случаях нарушения сроков исполнения поручений  инициировать служебные проверки в отношении должностных лиц, допустивших нарушение сроков направления ответов гражданам;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Установить</a:t>
            </a:r>
            <a:r>
              <a:rPr lang="ru-RU" sz="10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особый контроль за рассмотрением обращений граждан, поднимающих общественно значимые проблемы, в первую очередь содержащих факты нарушения действующего законодательства, коррупции, злоупотребления должностными лицами служебным положением;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Проводить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анализ обращений граждан, выявлять проблемные вопросы и вырабатывать предложения по их решению;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Усилить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профилактическую работу с населением в области соблюдение норм пожарной безопасности, увеличить информирование населения по вопросам пожарной безопасности и гражданской обороны, размещать на сайте Главного управления актуализированные  нормативные правовые акты, памятки и другую печатную продукцию на информационных стендах в многоквартирных домах, садовых некоммерческих товариществах и общественных местах; 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Усилить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 работу по информированию граждан о порядке рассмотрения обращений и проведения личного приема должностными лицами</a:t>
            </a:r>
            <a:r>
              <a:t/>
            </a:r>
            <a:br/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 ГУ МЧС России по субъектам РФ;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Продолжить</a:t>
            </a:r>
            <a:r>
              <a:rPr lang="ru-RU" sz="10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проводить разъяснительную работу с личным составом с целью разъяснения их прав, гарантий, а так же решения проблемных вопросов возникающих в процессе прохождения службы, касающуюся вопросов предоставления отпусков (отгулов), выплаты денежной компенсации за вещевое имущество, размещать актуальную информацию о социальных гарантиях сотрудников и работников </a:t>
            </a:r>
            <a:r>
              <a:t/>
            </a:r>
            <a:br/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на информационных стендах территориальных органов МЧС России; 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Совмещать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плановые командировки начальника Главного управления с приемом граждан и личного состава на местах; 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Размещать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на официальном сайте Главного управления информацию, нормативные правовые акты по актуальным и наиболее часто задаваемым вопросам, при подготовке ответа заявителю подробно указывать, где с этой информацией можно ознакомиться; 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Принимать</a:t>
            </a:r>
            <a:r>
              <a:rPr lang="ru-RU" sz="10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своевременно  решение о переадресации в другую организацию для рассмотрения в пределах компетенции;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Рассматривать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заявления и жалобы граждан о злоупотреблении должностных лиц, наиболее важных и значимых социальных проблемах, </a:t>
            </a:r>
            <a:r>
              <a:t/>
            </a:r>
            <a:br/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а также повторные и коллективные обращения, как правило, в составе комиссий и с выездом на место;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В ходе рассмотрения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обращений исполнителям не допускать случаи волокиты и формализма, некорректных ответов заявителям, а также не откладывать подготовку ответов заявителям на крайние даты. </a:t>
            </a:r>
            <a:endParaRPr lang="ru-RU" sz="10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Запланировать</a:t>
            </a:r>
            <a:r>
              <a:rPr lang="ru-RU" sz="1000" b="1" i="1" strike="noStrike" spc="-1">
                <a:solidFill>
                  <a:srgbClr val="EA6136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проверку деятельности структурных подразделений в части работы с обращениями граждан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000" b="0" strike="noStrike" spc="-1">
              <a:latin typeface="Arial"/>
            </a:endParaRPr>
          </a:p>
        </p:txBody>
      </p:sp>
      <p:pic>
        <p:nvPicPr>
          <p:cNvPr id="511" name="Рисунок 7"/>
          <p:cNvPicPr/>
          <p:nvPr/>
        </p:nvPicPr>
        <p:blipFill>
          <a:blip r:embed="rId3" cstate="print"/>
          <a:stretch/>
        </p:blipFill>
        <p:spPr>
          <a:xfrm>
            <a:off x="624240" y="28080"/>
            <a:ext cx="477000" cy="63072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512" name="CustomShape 2"/>
          <p:cNvSpPr/>
          <p:nvPr/>
        </p:nvSpPr>
        <p:spPr>
          <a:xfrm>
            <a:off x="164520" y="131040"/>
            <a:ext cx="95295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XI. Основные направления совершенствования работы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с обращениями граждан в 2024 году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13" name="Line 3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4"/>
          <p:cNvSpPr/>
          <p:nvPr/>
        </p:nvSpPr>
        <p:spPr>
          <a:xfrm>
            <a:off x="9187200" y="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FB05DD62-2B20-402C-AC22-387AB334ECF2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18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18 </a:t>
            </a:r>
            <a:endParaRPr lang="ru-RU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6" descr="https://avatars.mds.yandex.net/get-pdb/69339/4d481ead-61ed-4dfa-9c85-7ffc50bf4d0f/s800"/>
          <p:cNvPicPr/>
          <p:nvPr/>
        </p:nvPicPr>
        <p:blipFill>
          <a:blip r:embed="rId2" cstate="print">
            <a:lum bright="70000" contrast="-70000"/>
          </a:blip>
          <a:srcRect l="12599" t="21441" b="10506"/>
          <a:stretch/>
        </p:blipFill>
        <p:spPr>
          <a:xfrm flipH="1">
            <a:off x="588240" y="1559880"/>
            <a:ext cx="8975160" cy="5284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73" name="CustomShape 1"/>
          <p:cNvSpPr/>
          <p:nvPr/>
        </p:nvSpPr>
        <p:spPr>
          <a:xfrm>
            <a:off x="9160920" y="900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4C92A328-F295-4073-82E5-F84F26704B77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2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578520" y="286560"/>
            <a:ext cx="8572680" cy="13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cap="all" spc="-1">
                <a:solidFill>
                  <a:srgbClr val="002060"/>
                </a:solidFill>
                <a:latin typeface="Arial"/>
                <a:ea typeface="DejaVu Sans"/>
              </a:rPr>
              <a:t>Конституция Российской Федерации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Arial"/>
                <a:ea typeface="DejaVu Sans"/>
              </a:rPr>
              <a:t>Статья 33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Граждане 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самоуправления.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556200" y="3407400"/>
            <a:ext cx="5744520" cy="31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  <a:ea typeface="DejaVu Sans"/>
              </a:rPr>
              <a:t>Организация работы по рассмотрению обращений граждан и организаций (далее – обращения граждан) является одним из важнейших направлений деятельности Главного управления.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  <a:ea typeface="DejaVu Sans"/>
              </a:rPr>
              <a:t>Обращения граждан представляют собой источник информации о реальных потребностях населения, поэтому своевременное принятие решений по обращениям граждан способствует повышению качества, доступности, комфортности и оперативности предоставления государственных услуг, кроме того, работа с обращениями граждан является одним из самых эффективных инструментов формирования положительного имиджа Главного управления.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  <a:ea typeface="DejaVu Sans"/>
              </a:rPr>
              <a:t>Эффективное управление не может существовать без обратной связи. Обращения граждан необходимо рассматривать как канал получения первичной информации об отношении населения и личного состава Главного управления к деятельности Министерства и принимаемых решениях.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  <a:ea typeface="DejaVu Sans"/>
              </a:rPr>
              <a:t>Жалобы и предложения, направленные гражданами, позволяют своевременно выявлять и устранять недостатки в работе, совершенствовать деятельность МЧС России.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6" name="Line 4"/>
          <p:cNvSpPr/>
          <p:nvPr/>
        </p:nvSpPr>
        <p:spPr>
          <a:xfrm>
            <a:off x="555840" y="1499400"/>
            <a:ext cx="8958240" cy="360"/>
          </a:xfrm>
          <a:prstGeom prst="line">
            <a:avLst/>
          </a:prstGeom>
          <a:ln w="7308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5"/>
          <p:cNvSpPr/>
          <p:nvPr/>
        </p:nvSpPr>
        <p:spPr>
          <a:xfrm>
            <a:off x="556200" y="1529640"/>
            <a:ext cx="8948520" cy="15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trike="noStrike" cap="all" spc="-1">
                <a:solidFill>
                  <a:srgbClr val="17375E"/>
                </a:solidFill>
                <a:latin typeface="Arial"/>
                <a:ea typeface="DejaVu Sans"/>
              </a:rPr>
              <a:t>Федеральный закон от 02.05.2006 № 59-ФЗ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cap="all" spc="-1">
                <a:solidFill>
                  <a:srgbClr val="17375E"/>
                </a:solidFill>
                <a:latin typeface="Arial"/>
                <a:ea typeface="DejaVu Sans"/>
              </a:rPr>
              <a:t>«О порядке рассмотрения обращений граждан Российской Федерации»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17375E"/>
                </a:solidFill>
                <a:latin typeface="Arial"/>
                <a:ea typeface="DejaVu Sans"/>
              </a:rPr>
              <a:t>( Статья 10)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Государственный орган или должностное лицо: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-   обеспечивает объективное, всестороннее и своевременное рассмотрение обращения;</a:t>
            </a:r>
            <a:endParaRPr lang="ru-RU" sz="12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принимает меры, направленные на восстановление или защиту нарушенных прав, свобод и законных интересов гражданина;</a:t>
            </a:r>
            <a:endParaRPr lang="ru-RU" sz="1200" b="0" strike="noStrike" spc="-1">
              <a:latin typeface="Arial"/>
            </a:endParaRPr>
          </a:p>
          <a:p>
            <a:pPr marL="171360" indent="-16164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дает письменный ответ по существу поставленных в обращении вопросов.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8" name="Line 6"/>
          <p:cNvSpPr/>
          <p:nvPr/>
        </p:nvSpPr>
        <p:spPr>
          <a:xfrm>
            <a:off x="532800" y="3316680"/>
            <a:ext cx="9004320" cy="29880"/>
          </a:xfrm>
          <a:prstGeom prst="line">
            <a:avLst/>
          </a:prstGeom>
          <a:ln w="7308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201240" y="205920"/>
            <a:ext cx="9434520" cy="694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DEA04E"/>
                </a:solidFill>
                <a:latin typeface="Arial"/>
                <a:ea typeface="DejaVu Sans"/>
              </a:rPr>
              <a:t>Оглавление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I.    Основные показатели ………………………………………………………………………………………………………………………………………………..............4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   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II.   Способы, источники поступления и результаты рассмотрения обращений граждан……………......................……………......…..............……………........5                       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III.  Всегда на связи (Платформа обратной связи)………………………...………………………………………………...…..…………….….....................…….……..6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IV.  Реализация плана клиентоцентричности.………………………………………………………………………………...…..…………….….....................…………..7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V   Личный прием граждан должностными лицами в Главном управлении.………………………………………………..…………….….............….…….………..8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VI.   Тематика обращений граждан…...……………………………….…….…………..……………………………………....................…....……............................…..9                                                                                                                             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VII.    Обзор актуальных и часто задаваемых вопросов……..……….………........................................…………….……………........…………...…………………10-13                                                                          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VIII.   Федеральная государственная информационная система,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(ФГИС ДО)………………….…………….…………………………....………..……....14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IX.   Взаимодействие Главного управления и уполномоченного по правам человека в Иркутской области……………………………...……………………….15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X. Организация работы в Главном управлении………………………………………………………………………. ………..…………………….....…………………16-17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XI.   Основные направления совершенствования работы с обращениями граждан во 4 квартале 2024 года………..………………………...………….……..18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pic>
        <p:nvPicPr>
          <p:cNvPr id="280" name="Рисунок 2"/>
          <p:cNvPicPr/>
          <p:nvPr/>
        </p:nvPicPr>
        <p:blipFill>
          <a:blip r:embed="rId2" cstate="print"/>
          <a:stretch/>
        </p:blipFill>
        <p:spPr>
          <a:xfrm>
            <a:off x="0" y="508680"/>
            <a:ext cx="9757080" cy="8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Рисунок 7"/>
          <p:cNvPicPr/>
          <p:nvPr/>
        </p:nvPicPr>
        <p:blipFill>
          <a:blip r:embed="rId2" cstate="print"/>
          <a:stretch/>
        </p:blipFill>
        <p:spPr>
          <a:xfrm>
            <a:off x="5069160" y="1278000"/>
            <a:ext cx="3963240" cy="1434240"/>
          </a:xfrm>
          <a:prstGeom prst="rect">
            <a:avLst/>
          </a:prstGeom>
          <a:ln w="0">
            <a:noFill/>
          </a:ln>
        </p:spPr>
      </p:pic>
      <p:sp>
        <p:nvSpPr>
          <p:cNvPr id="282" name="CustomShape 1"/>
          <p:cNvSpPr/>
          <p:nvPr/>
        </p:nvSpPr>
        <p:spPr>
          <a:xfrm>
            <a:off x="357840" y="2968200"/>
            <a:ext cx="9007200" cy="2462400"/>
          </a:xfrm>
          <a:prstGeom prst="rect">
            <a:avLst/>
          </a:prstGeom>
          <a:noFill/>
          <a:ln w="0">
            <a:solidFill>
              <a:srgbClr val="EA613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За  9 месяцев 2024 года в Главном управлении рассмотрено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2010 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обращений,  что на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19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%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больше, чем за 9 месяцев 2023 год (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1616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), из них рассмотренных с нарушением срока 0 (АППГ: 0). В электронном виде поступило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1286</a:t>
            </a:r>
            <a:r>
              <a:rPr lang="ru-RU" sz="1200" b="1" strike="noStrike" spc="-1">
                <a:solidFill>
                  <a:srgbClr val="1F497D"/>
                </a:solidFill>
                <a:latin typeface="Arial"/>
                <a:ea typeface="Microsoft JhengHei UI"/>
              </a:rPr>
              <a:t> 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обращений (АППГ: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942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), в письменном виде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454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(АППГ: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301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). Из чего следует, что заявители стали активнее пользоваться электронной формой обращения, размещенной на сайте Главного управления. Перенаправлено на рассмотрение по компетенции в другие органы государственной власти и местного самоуправления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26 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(АППГ: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30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), из них с нарушением срока 0 (АППГ: 0).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        За  9 месяцев 2024 года  в отношении Главного управления и его должностных лиц  отсутствуют судебные решения, связанные с нарушением порядка рассмотрения обращений, установленного федеральным законом от 02 мая 2006 года № 59-ФЗ «О порядке рассмотрения обращений граждан Российской Федерации» (далее – федеральный закон от 02.05.2006 № 59-ФЗ).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        В период с 01.01.2024 по 30.09.2024  прокуратурой по Иркутской области  проверок не проводилось.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283" name="Рисунок 19"/>
          <p:cNvPicPr/>
          <p:nvPr/>
        </p:nvPicPr>
        <p:blipFill>
          <a:blip r:embed="rId3" cstate="print"/>
          <a:stretch/>
        </p:blipFill>
        <p:spPr>
          <a:xfrm>
            <a:off x="755640" y="37440"/>
            <a:ext cx="348120" cy="46116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284" name="CustomShape 2"/>
          <p:cNvSpPr/>
          <p:nvPr/>
        </p:nvSpPr>
        <p:spPr>
          <a:xfrm>
            <a:off x="9160920" y="900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79B8FC5D-6547-4220-9732-0055169949BE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4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1340280" y="113400"/>
            <a:ext cx="64094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I. Основные показатели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6" name="Line 4"/>
          <p:cNvSpPr/>
          <p:nvPr/>
        </p:nvSpPr>
        <p:spPr>
          <a:xfrm>
            <a:off x="0" y="572400"/>
            <a:ext cx="9695160" cy="1584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5"/>
          <p:cNvSpPr/>
          <p:nvPr/>
        </p:nvSpPr>
        <p:spPr>
          <a:xfrm>
            <a:off x="1001880" y="1017000"/>
            <a:ext cx="4510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ВСЕГО ОБРАЩЕНИЙ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88" name="CustomShape 6"/>
          <p:cNvSpPr/>
          <p:nvPr/>
        </p:nvSpPr>
        <p:spPr>
          <a:xfrm>
            <a:off x="1828800" y="1509480"/>
            <a:ext cx="1046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9457A"/>
                </a:solidFill>
                <a:latin typeface="Arial"/>
                <a:ea typeface="DejaVu Sans"/>
              </a:rPr>
              <a:t>2010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 rot="10800000">
            <a:off x="3351600" y="1760400"/>
            <a:ext cx="286920" cy="441000"/>
          </a:xfrm>
          <a:custGeom>
            <a:avLst/>
            <a:gdLst/>
            <a:ahLst/>
            <a:cxnLst/>
            <a:rect l="l" t="t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"/>
          <p:cNvSpPr/>
          <p:nvPr/>
        </p:nvSpPr>
        <p:spPr>
          <a:xfrm>
            <a:off x="1891080" y="2025720"/>
            <a:ext cx="157068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160" tIns="64080" rIns="128160" bIns="640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79646"/>
                </a:solidFill>
                <a:latin typeface="Arial"/>
                <a:ea typeface="DejaVu Sans"/>
              </a:rPr>
              <a:t>1616  </a:t>
            </a:r>
            <a:r>
              <a:rPr lang="ru-RU" sz="1400" b="0" strike="noStrike" spc="-1">
                <a:solidFill>
                  <a:srgbClr val="1F497D"/>
                </a:solidFill>
                <a:latin typeface="Arial"/>
                <a:ea typeface="DejaVu Sans"/>
              </a:rPr>
              <a:t>(АППГ)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1" name="CustomShape 9"/>
          <p:cNvSpPr/>
          <p:nvPr/>
        </p:nvSpPr>
        <p:spPr>
          <a:xfrm>
            <a:off x="3638520" y="1803600"/>
            <a:ext cx="130536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160" tIns="64080" rIns="128160" bIns="640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1F497D"/>
                </a:solidFill>
                <a:latin typeface="Arial"/>
                <a:ea typeface="DejaVu Sans"/>
              </a:rPr>
              <a:t>(на 19 %)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92" name="Рисунок 244"/>
          <p:cNvPicPr/>
          <p:nvPr/>
        </p:nvPicPr>
        <p:blipFill>
          <a:blip r:embed="rId4" cstate="print"/>
          <a:stretch/>
        </p:blipFill>
        <p:spPr>
          <a:xfrm>
            <a:off x="190080" y="1049400"/>
            <a:ext cx="1632600" cy="136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985680" y="1231920"/>
            <a:ext cx="180180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Обращения, поступившие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ПИСЬМЕННОМ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виде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E46C0A"/>
                </a:solidFill>
                <a:latin typeface="Arial"/>
                <a:ea typeface="Times New Roman"/>
              </a:rPr>
              <a:t>454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94" name="Рисунок 104"/>
          <p:cNvPicPr/>
          <p:nvPr/>
        </p:nvPicPr>
        <p:blipFill>
          <a:blip r:embed="rId2" cstate="print"/>
          <a:stretch/>
        </p:blipFill>
        <p:spPr>
          <a:xfrm>
            <a:off x="597240" y="28080"/>
            <a:ext cx="477000" cy="63072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295" name="CustomShape 2"/>
          <p:cNvSpPr/>
          <p:nvPr/>
        </p:nvSpPr>
        <p:spPr>
          <a:xfrm>
            <a:off x="9160920" y="900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332F6059-2F53-4DB1-B72B-8FDBBF21C984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5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1236600" y="126360"/>
            <a:ext cx="781200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II. Способы, источники поступления и результаты рассмотрения  обращений граждан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7" name="Line 4"/>
          <p:cNvSpPr/>
          <p:nvPr/>
        </p:nvSpPr>
        <p:spPr>
          <a:xfrm>
            <a:off x="0" y="751680"/>
            <a:ext cx="9720000" cy="2052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"/>
          <p:cNvSpPr/>
          <p:nvPr/>
        </p:nvSpPr>
        <p:spPr>
          <a:xfrm>
            <a:off x="12534120" y="7274160"/>
            <a:ext cx="2409840" cy="201024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 cstate="print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9" name="Рисунок 3"/>
          <p:cNvPicPr/>
          <p:nvPr/>
        </p:nvPicPr>
        <p:blipFill>
          <a:blip r:embed="rId4" cstate="print"/>
          <a:stretch/>
        </p:blipFill>
        <p:spPr>
          <a:xfrm>
            <a:off x="723960" y="1270440"/>
            <a:ext cx="395280" cy="395280"/>
          </a:xfrm>
          <a:prstGeom prst="rect">
            <a:avLst/>
          </a:prstGeom>
          <a:ln w="0">
            <a:noFill/>
          </a:ln>
        </p:spPr>
      </p:pic>
      <p:sp>
        <p:nvSpPr>
          <p:cNvPr id="300" name="CustomShape 6"/>
          <p:cNvSpPr/>
          <p:nvPr/>
        </p:nvSpPr>
        <p:spPr>
          <a:xfrm>
            <a:off x="7187040" y="1175040"/>
            <a:ext cx="2435040" cy="51408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7"/>
          <p:cNvSpPr/>
          <p:nvPr/>
        </p:nvSpPr>
        <p:spPr>
          <a:xfrm>
            <a:off x="691920" y="1211040"/>
            <a:ext cx="2258640" cy="78408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8"/>
          <p:cNvSpPr/>
          <p:nvPr/>
        </p:nvSpPr>
        <p:spPr>
          <a:xfrm>
            <a:off x="3373200" y="1187280"/>
            <a:ext cx="3404160" cy="53028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"/>
          <p:cNvSpPr/>
          <p:nvPr/>
        </p:nvSpPr>
        <p:spPr>
          <a:xfrm>
            <a:off x="3981240" y="1236600"/>
            <a:ext cx="255744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Обращения, поступившие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1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электронном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виде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E46C0A"/>
                </a:solidFill>
                <a:latin typeface="Arial"/>
                <a:ea typeface="Times New Roman"/>
              </a:rPr>
              <a:t>1286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04" name="CustomShape 10"/>
          <p:cNvSpPr/>
          <p:nvPr/>
        </p:nvSpPr>
        <p:spPr>
          <a:xfrm>
            <a:off x="7336440" y="1181160"/>
            <a:ext cx="237384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Обращения, поступившие </a:t>
            </a: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по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 </a:t>
            </a: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ТЕЛЕФОНУ ДОВЕРИЯ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E46C0A"/>
                </a:solidFill>
                <a:latin typeface="Arial"/>
                <a:ea typeface="Times New Roman"/>
              </a:rPr>
              <a:t>74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05" name="CustomShape 11"/>
          <p:cNvSpPr/>
          <p:nvPr/>
        </p:nvSpPr>
        <p:spPr>
          <a:xfrm>
            <a:off x="2951280" y="2010240"/>
            <a:ext cx="1092600" cy="4093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2"/>
          <p:cNvSpPr/>
          <p:nvPr/>
        </p:nvSpPr>
        <p:spPr>
          <a:xfrm>
            <a:off x="2913480" y="1995840"/>
            <a:ext cx="1146600" cy="83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ОФИЦИАЛЬНЫЙ САЙТ МЧС РОССИИ  </a:t>
            </a: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1240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307" name="CustomShape 13"/>
          <p:cNvSpPr/>
          <p:nvPr/>
        </p:nvSpPr>
        <p:spPr>
          <a:xfrm>
            <a:off x="4730760" y="2073600"/>
            <a:ext cx="66708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МЭДО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46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08" name="CustomShape 14"/>
          <p:cNvSpPr/>
          <p:nvPr/>
        </p:nvSpPr>
        <p:spPr>
          <a:xfrm>
            <a:off x="4644360" y="2007720"/>
            <a:ext cx="753480" cy="44244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5"/>
          <p:cNvSpPr/>
          <p:nvPr/>
        </p:nvSpPr>
        <p:spPr>
          <a:xfrm>
            <a:off x="7977960" y="2027160"/>
            <a:ext cx="879480" cy="43056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6"/>
          <p:cNvSpPr/>
          <p:nvPr/>
        </p:nvSpPr>
        <p:spPr>
          <a:xfrm>
            <a:off x="7974000" y="2112480"/>
            <a:ext cx="94572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ПО ТЕЛЕФОНУ ДОВЕРИЯ </a:t>
            </a: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74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311" name="Рисунок 97"/>
          <p:cNvPicPr/>
          <p:nvPr/>
        </p:nvPicPr>
        <p:blipFill>
          <a:blip r:embed="rId5" cstate="print"/>
          <a:stretch/>
        </p:blipFill>
        <p:spPr>
          <a:xfrm>
            <a:off x="3527280" y="1237680"/>
            <a:ext cx="450720" cy="364320"/>
          </a:xfrm>
          <a:prstGeom prst="rect">
            <a:avLst/>
          </a:prstGeom>
          <a:ln w="0">
            <a:noFill/>
          </a:ln>
        </p:spPr>
      </p:pic>
      <p:sp>
        <p:nvSpPr>
          <p:cNvPr id="312" name="CustomShape 17"/>
          <p:cNvSpPr/>
          <p:nvPr/>
        </p:nvSpPr>
        <p:spPr>
          <a:xfrm>
            <a:off x="6156720" y="2098440"/>
            <a:ext cx="7020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ФГИС ДО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2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13" name="CustomShape 18"/>
          <p:cNvSpPr/>
          <p:nvPr/>
        </p:nvSpPr>
        <p:spPr>
          <a:xfrm>
            <a:off x="232920" y="3445920"/>
            <a:ext cx="2169000" cy="54648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Непосредственно от граждан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314" name="CustomShape 19"/>
          <p:cNvSpPr/>
          <p:nvPr/>
        </p:nvSpPr>
        <p:spPr>
          <a:xfrm rot="10800000" flipV="1">
            <a:off x="231120" y="3938040"/>
            <a:ext cx="2180520" cy="54648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Администрация Президента РФ, Аппарат Правительства РФ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5" name="Line 20"/>
          <p:cNvSpPr/>
          <p:nvPr/>
        </p:nvSpPr>
        <p:spPr>
          <a:xfrm>
            <a:off x="349920" y="1066680"/>
            <a:ext cx="5817600" cy="36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21"/>
          <p:cNvSpPr/>
          <p:nvPr/>
        </p:nvSpPr>
        <p:spPr>
          <a:xfrm>
            <a:off x="283320" y="820800"/>
            <a:ext cx="3178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Способы подачи 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7" name="CustomShape 22"/>
          <p:cNvSpPr/>
          <p:nvPr/>
        </p:nvSpPr>
        <p:spPr>
          <a:xfrm>
            <a:off x="3084840" y="4002480"/>
            <a:ext cx="2652840" cy="39420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 организаций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318" name="CustomShape 23"/>
          <p:cNvSpPr/>
          <p:nvPr/>
        </p:nvSpPr>
        <p:spPr>
          <a:xfrm>
            <a:off x="3099600" y="4436280"/>
            <a:ext cx="2638080" cy="39420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Запросы сенаторов РФ, депутатов ГД ФС РФ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9" name="CustomShape 24"/>
          <p:cNvSpPr/>
          <p:nvPr/>
        </p:nvSpPr>
        <p:spPr>
          <a:xfrm>
            <a:off x="3072960" y="3516120"/>
            <a:ext cx="2665080" cy="39420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Телефон доверия, досудебные жалобы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20" name="CustomShape 25"/>
          <p:cNvSpPr/>
          <p:nvPr/>
        </p:nvSpPr>
        <p:spPr>
          <a:xfrm>
            <a:off x="2420640" y="3516120"/>
            <a:ext cx="6516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189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1" name="CustomShape 26"/>
          <p:cNvSpPr/>
          <p:nvPr/>
        </p:nvSpPr>
        <p:spPr>
          <a:xfrm>
            <a:off x="2510280" y="3937680"/>
            <a:ext cx="4600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64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2" name="CustomShape 27"/>
          <p:cNvSpPr/>
          <p:nvPr/>
        </p:nvSpPr>
        <p:spPr>
          <a:xfrm flipH="1">
            <a:off x="5850360" y="4498200"/>
            <a:ext cx="3913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3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23" name="CustomShape 28"/>
          <p:cNvSpPr/>
          <p:nvPr/>
        </p:nvSpPr>
        <p:spPr>
          <a:xfrm>
            <a:off x="232920" y="4451760"/>
            <a:ext cx="2169000" cy="39420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Органы государственной власти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24" name="CustomShape 29"/>
          <p:cNvSpPr/>
          <p:nvPr/>
        </p:nvSpPr>
        <p:spPr>
          <a:xfrm>
            <a:off x="2494440" y="4498200"/>
            <a:ext cx="5684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398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5" name="CustomShape 30"/>
          <p:cNvSpPr/>
          <p:nvPr/>
        </p:nvSpPr>
        <p:spPr>
          <a:xfrm>
            <a:off x="5801400" y="3960000"/>
            <a:ext cx="4698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40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6" name="CustomShape 31"/>
          <p:cNvSpPr/>
          <p:nvPr/>
        </p:nvSpPr>
        <p:spPr>
          <a:xfrm>
            <a:off x="5747400" y="3482640"/>
            <a:ext cx="5166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76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7" name="Line 32"/>
          <p:cNvSpPr/>
          <p:nvPr/>
        </p:nvSpPr>
        <p:spPr>
          <a:xfrm flipV="1">
            <a:off x="349920" y="2914200"/>
            <a:ext cx="5817600" cy="1152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33"/>
          <p:cNvSpPr/>
          <p:nvPr/>
        </p:nvSpPr>
        <p:spPr>
          <a:xfrm>
            <a:off x="349920" y="2585520"/>
            <a:ext cx="3178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Источники поступления 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29" name="CustomShape 34"/>
          <p:cNvSpPr/>
          <p:nvPr/>
        </p:nvSpPr>
        <p:spPr>
          <a:xfrm>
            <a:off x="6084000" y="2016000"/>
            <a:ext cx="753480" cy="43776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0" name="Picture 2" descr="F:\12.08.ЕДДС.jpg"/>
          <p:cNvPicPr/>
          <p:nvPr/>
        </p:nvPicPr>
        <p:blipFill>
          <a:blip r:embed="rId6" cstate="print"/>
          <a:srcRect l="12964" t="27537" r="63583" b="18626"/>
          <a:stretch/>
        </p:blipFill>
        <p:spPr>
          <a:xfrm>
            <a:off x="7217640" y="1259280"/>
            <a:ext cx="223920" cy="306360"/>
          </a:xfrm>
          <a:prstGeom prst="rect">
            <a:avLst/>
          </a:prstGeom>
          <a:ln w="0">
            <a:noFill/>
          </a:ln>
        </p:spPr>
      </p:pic>
      <p:grpSp>
        <p:nvGrpSpPr>
          <p:cNvPr id="331" name="Group 35"/>
          <p:cNvGrpSpPr/>
          <p:nvPr/>
        </p:nvGrpSpPr>
        <p:grpSpPr>
          <a:xfrm>
            <a:off x="6483960" y="3780000"/>
            <a:ext cx="3047040" cy="2011320"/>
            <a:chOff x="6483960" y="3780000"/>
            <a:chExt cx="3047040" cy="2011320"/>
          </a:xfrm>
        </p:grpSpPr>
        <p:sp>
          <p:nvSpPr>
            <p:cNvPr id="332" name="CustomShape 36"/>
            <p:cNvSpPr/>
            <p:nvPr/>
          </p:nvSpPr>
          <p:spPr>
            <a:xfrm>
              <a:off x="6483960" y="3780000"/>
              <a:ext cx="563400" cy="72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37"/>
            <p:cNvSpPr/>
            <p:nvPr/>
          </p:nvSpPr>
          <p:spPr>
            <a:xfrm>
              <a:off x="7963560" y="3780720"/>
              <a:ext cx="1567440" cy="92376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F6FC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00" tIns="34200" rIns="34200" bIns="3420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ru-RU" sz="900" b="1" strike="noStrike" cap="all" spc="-1">
                  <a:solidFill>
                    <a:srgbClr val="0B5394"/>
                  </a:solidFill>
                  <a:latin typeface="Arial"/>
                  <a:ea typeface="DejaVu Sans"/>
                </a:rPr>
                <a:t>Обращения, поступившие в электронном виде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cap="all" spc="-1">
                  <a:solidFill>
                    <a:srgbClr val="EC8F12"/>
                  </a:solidFill>
                  <a:latin typeface="Arial"/>
                  <a:ea typeface="DejaVu Sans"/>
                </a:rPr>
                <a:t>1286</a:t>
              </a:r>
              <a:endParaRPr lang="ru-RU" sz="12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cap="all" spc="-1">
                  <a:solidFill>
                    <a:srgbClr val="DBEFF9"/>
                  </a:solidFill>
                  <a:latin typeface="Arial"/>
                  <a:ea typeface="DejaVu Sans"/>
                </a:rPr>
                <a:t>942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34" name="CustomShape 38"/>
            <p:cNvSpPr/>
            <p:nvPr/>
          </p:nvSpPr>
          <p:spPr>
            <a:xfrm>
              <a:off x="7187040" y="3780720"/>
              <a:ext cx="696600" cy="923760"/>
            </a:xfrm>
            <a:prstGeom prst="rect">
              <a:avLst/>
            </a:prstGeom>
            <a:gradFill rotWithShape="0">
              <a:gsLst>
                <a:gs pos="0">
                  <a:srgbClr val="F1F8FE"/>
                </a:gs>
                <a:gs pos="100000">
                  <a:srgbClr val="83BFF6"/>
                </a:gs>
              </a:gsLst>
              <a:lin ang="5400000"/>
            </a:gradFill>
            <a:ln w="25560">
              <a:solidFill>
                <a:srgbClr val="7E96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39"/>
            <p:cNvSpPr/>
            <p:nvPr/>
          </p:nvSpPr>
          <p:spPr>
            <a:xfrm>
              <a:off x="7204320" y="4867560"/>
              <a:ext cx="1567440" cy="92376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F6FC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00" tIns="34200" rIns="34200" bIns="3420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ru-RU" sz="900" b="1" strike="noStrike" cap="all" spc="-1">
                  <a:solidFill>
                    <a:srgbClr val="0B5394"/>
                  </a:solidFill>
                  <a:latin typeface="Arial"/>
                  <a:ea typeface="DejaVu Sans"/>
                </a:rPr>
                <a:t>Обращения, поступившие в письменном виде 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cap="all" spc="-1">
                  <a:solidFill>
                    <a:srgbClr val="EC8F12"/>
                  </a:solidFill>
                  <a:latin typeface="Arial"/>
                  <a:ea typeface="DejaVu Sans"/>
                </a:rPr>
                <a:t>454</a:t>
              </a:r>
              <a:endParaRPr lang="ru-RU" sz="12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cap="all" spc="-1">
                  <a:solidFill>
                    <a:srgbClr val="DBEFF9"/>
                  </a:solidFill>
                  <a:latin typeface="Arial"/>
                  <a:ea typeface="DejaVu Sans"/>
                </a:rPr>
                <a:t>301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36" name="CustomShape 40"/>
            <p:cNvSpPr/>
            <p:nvPr/>
          </p:nvSpPr>
          <p:spPr>
            <a:xfrm>
              <a:off x="6483960" y="4662360"/>
              <a:ext cx="627840" cy="819720"/>
            </a:xfrm>
            <a:prstGeom prst="rect">
              <a:avLst/>
            </a:prstGeom>
            <a:noFill/>
            <a:ln w="2556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7" name="CustomShape 41"/>
          <p:cNvSpPr/>
          <p:nvPr/>
        </p:nvSpPr>
        <p:spPr>
          <a:xfrm>
            <a:off x="7565400" y="6096600"/>
            <a:ext cx="836280" cy="482760"/>
          </a:xfrm>
          <a:custGeom>
            <a:avLst/>
            <a:gdLst/>
            <a:ahLst/>
            <a:cxnLst/>
            <a:rect l="l" t="t" r="r" b="b"/>
            <a:pathLst>
              <a:path w="846061" h="486730">
                <a:moveTo>
                  <a:pt x="0" y="0"/>
                </a:moveTo>
                <a:lnTo>
                  <a:pt x="846061" y="0"/>
                </a:lnTo>
                <a:lnTo>
                  <a:pt x="846061" y="486730"/>
                </a:lnTo>
                <a:lnTo>
                  <a:pt x="0" y="48673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ru-RU" sz="900" b="1" strike="noStrike" spc="-1">
                <a:solidFill>
                  <a:srgbClr val="376092"/>
                </a:solidFill>
                <a:latin typeface="Arial"/>
                <a:ea typeface="DejaVu Sans"/>
              </a:rPr>
              <a:t>Рассмотрение продлено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ru-RU" sz="900" b="1" strike="noStrike" spc="-1">
                <a:solidFill>
                  <a:srgbClr val="E46C0A"/>
                </a:solidFill>
                <a:latin typeface="Arial"/>
                <a:ea typeface="DejaVu Sans"/>
              </a:rPr>
              <a:t>0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338" name="CustomShape 42"/>
          <p:cNvSpPr/>
          <p:nvPr/>
        </p:nvSpPr>
        <p:spPr>
          <a:xfrm>
            <a:off x="6337800" y="2661120"/>
            <a:ext cx="34138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Результаты рассмотрения 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39" name="Line 43"/>
          <p:cNvSpPr/>
          <p:nvPr/>
        </p:nvSpPr>
        <p:spPr>
          <a:xfrm>
            <a:off x="6263640" y="3392280"/>
            <a:ext cx="25920" cy="29473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44"/>
          <p:cNvSpPr/>
          <p:nvPr/>
        </p:nvSpPr>
        <p:spPr>
          <a:xfrm>
            <a:off x="6483960" y="2955240"/>
            <a:ext cx="3147480" cy="36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45"/>
          <p:cNvSpPr/>
          <p:nvPr/>
        </p:nvSpPr>
        <p:spPr>
          <a:xfrm flipH="1">
            <a:off x="3690360" y="1739520"/>
            <a:ext cx="111960" cy="22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46"/>
          <p:cNvSpPr/>
          <p:nvPr/>
        </p:nvSpPr>
        <p:spPr>
          <a:xfrm rot="19980000" flipH="1">
            <a:off x="5101920" y="1756080"/>
            <a:ext cx="111960" cy="22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47"/>
          <p:cNvSpPr/>
          <p:nvPr/>
        </p:nvSpPr>
        <p:spPr>
          <a:xfrm>
            <a:off x="6459840" y="1753200"/>
            <a:ext cx="144000" cy="21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48"/>
          <p:cNvSpPr/>
          <p:nvPr/>
        </p:nvSpPr>
        <p:spPr>
          <a:xfrm>
            <a:off x="8411400" y="1772280"/>
            <a:ext cx="30600" cy="22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Рисунок 104_1"/>
          <p:cNvPicPr/>
          <p:nvPr/>
        </p:nvPicPr>
        <p:blipFill>
          <a:blip r:embed="rId2" cstate="print"/>
          <a:stretch/>
        </p:blipFill>
        <p:spPr>
          <a:xfrm>
            <a:off x="654120" y="36000"/>
            <a:ext cx="421920" cy="56808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346" name="CustomShape 1"/>
          <p:cNvSpPr/>
          <p:nvPr/>
        </p:nvSpPr>
        <p:spPr>
          <a:xfrm>
            <a:off x="9160920" y="900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FCB4A88A-A16A-4008-AD9B-2C59065753C3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6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1236600" y="126360"/>
            <a:ext cx="78120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III. Всегда на связи....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48" name="Line 3"/>
          <p:cNvSpPr/>
          <p:nvPr/>
        </p:nvSpPr>
        <p:spPr>
          <a:xfrm>
            <a:off x="0" y="751680"/>
            <a:ext cx="9720000" cy="2052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4"/>
          <p:cNvSpPr/>
          <p:nvPr/>
        </p:nvSpPr>
        <p:spPr>
          <a:xfrm>
            <a:off x="12534120" y="7274160"/>
            <a:ext cx="2409840" cy="201024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 cstate="print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5"/>
          <p:cNvSpPr/>
          <p:nvPr/>
        </p:nvSpPr>
        <p:spPr>
          <a:xfrm>
            <a:off x="-183600" y="3420000"/>
            <a:ext cx="9720360" cy="36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6"/>
          <p:cNvSpPr/>
          <p:nvPr/>
        </p:nvSpPr>
        <p:spPr>
          <a:xfrm>
            <a:off x="4500000" y="900000"/>
            <a:ext cx="5036040" cy="215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0000"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Times New Roman"/>
                <a:ea typeface="Tahoma"/>
              </a:rPr>
              <a:t>В рамках реализации приказа МЧС России от 18.08.2023 № 841 «О проведении в МЧС России эксперимента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гражданами и юридическими лицами сообщений, а также для направления ответов на указанные сообщения и обращения» организована работа на «Платформе обратной связи» (далее - ПОС). Всего ПОС рассмотрено 32 сообщений граждан, 2 находится на рассмотрении.</a:t>
            </a:r>
            <a:r>
              <a:rPr lang="ru-RU" sz="1600" b="0" strike="noStrike" spc="-1">
                <a:solidFill>
                  <a:srgbClr val="111111"/>
                </a:solidFill>
                <a:latin typeface="Liberation Serif;Times New Roman"/>
                <a:ea typeface="Tahoma"/>
              </a:rPr>
              <a:t>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180000" y="3420000"/>
            <a:ext cx="9356040" cy="98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111111"/>
                </a:solidFill>
                <a:latin typeface="Liberation Serif;Times New Roman"/>
                <a:ea typeface="Tahoma"/>
              </a:rPr>
              <a:t>На сайте Главного управления размещен виджет для прохождения пользователями системы ПОС опросов для оценки деятельности Главного управления МЧС России по Иркутской области. Каждый гражданин, нажав активную кнопку «Участвовать»  может пройти опрос и дать свою оценку, либо оставить свой комментарий с предложениями. 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4" cstate="print"/>
          <a:stretch/>
        </p:blipFill>
        <p:spPr>
          <a:xfrm>
            <a:off x="540000" y="4500000"/>
            <a:ext cx="3971880" cy="2156040"/>
          </a:xfrm>
          <a:prstGeom prst="rect">
            <a:avLst/>
          </a:prstGeom>
          <a:ln w="0"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5" cstate="print"/>
          <a:stretch/>
        </p:blipFill>
        <p:spPr>
          <a:xfrm>
            <a:off x="5400000" y="4500000"/>
            <a:ext cx="3776040" cy="2156040"/>
          </a:xfrm>
          <a:prstGeom prst="rect">
            <a:avLst/>
          </a:prstGeom>
          <a:ln w="0">
            <a:noFill/>
          </a:ln>
        </p:spPr>
      </p:pic>
      <p:pic>
        <p:nvPicPr>
          <p:cNvPr id="355" name="Рисунок 354"/>
          <p:cNvPicPr/>
          <p:nvPr/>
        </p:nvPicPr>
        <p:blipFill>
          <a:blip r:embed="rId6" cstate="print"/>
          <a:stretch/>
        </p:blipFill>
        <p:spPr>
          <a:xfrm>
            <a:off x="360000" y="900000"/>
            <a:ext cx="3236040" cy="233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745920" y="46800"/>
            <a:ext cx="7732080" cy="34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VI. Тематика обращений граждан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96" name="Рисунок 25"/>
          <p:cNvPicPr/>
          <p:nvPr/>
        </p:nvPicPr>
        <p:blipFill>
          <a:blip r:embed="rId2" cstate="print"/>
          <a:stretch/>
        </p:blipFill>
        <p:spPr>
          <a:xfrm>
            <a:off x="705240" y="9000"/>
            <a:ext cx="362880" cy="4802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397" name="CustomShape 2"/>
          <p:cNvSpPr/>
          <p:nvPr/>
        </p:nvSpPr>
        <p:spPr>
          <a:xfrm>
            <a:off x="9160920" y="9000"/>
            <a:ext cx="357840" cy="42804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3CDDF895-0E34-4512-9520-069A0583E977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9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  9 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398" name="Line 3"/>
          <p:cNvSpPr/>
          <p:nvPr/>
        </p:nvSpPr>
        <p:spPr>
          <a:xfrm>
            <a:off x="0" y="54432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99" name="Table 4"/>
          <p:cNvGraphicFramePr/>
          <p:nvPr/>
        </p:nvGraphicFramePr>
        <p:xfrm>
          <a:off x="97560" y="671040"/>
          <a:ext cx="9491040" cy="5448600"/>
        </p:xfrm>
        <a:graphic>
          <a:graphicData uri="http://schemas.openxmlformats.org/drawingml/2006/table">
            <a:tbl>
              <a:tblPr/>
              <a:tblGrid>
                <a:gridCol w="586080"/>
                <a:gridCol w="5365080"/>
                <a:gridCol w="1257840"/>
                <a:gridCol w="1246680"/>
                <a:gridCol w="1035720"/>
              </a:tblGrid>
              <a:tr h="38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№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Наименование вопроса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 9 месяцев 2023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9 месяцев 2024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Динамика %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</a:tr>
              <a:tr h="637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Работа противопожарной службы и соблюдения требований пожарной безопасности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736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909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Times New Roman"/>
                        </a:rPr>
                        <a:t>+ 19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</a:tr>
              <a:tr h="38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Деятельность ГИМС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598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840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Times New Roman"/>
                        </a:rPr>
                        <a:t>+ 28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</a:tr>
              <a:tr h="534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Деятельность и принимаемые решения МЧС России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</a:tr>
              <a:tr h="88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Вопросы связанные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обращения)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46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27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Times New Roman"/>
                        </a:rPr>
                        <a:t>- 41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</a:tr>
              <a:tr h="42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Запросы архивных данных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- на 3 случая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Предупреждение и преодоление ЧС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67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39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- 41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</a:tr>
              <a:tr h="38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Коммунальное хозяйство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39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53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+ 26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</a:tr>
              <a:tr h="522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Трудовые отношения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- 40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8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Гражданская оборона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+ на 3 случая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</a:tr>
              <a:tr h="489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10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Социальная сфера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+ 43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00" name="CustomShape 5"/>
          <p:cNvSpPr/>
          <p:nvPr/>
        </p:nvSpPr>
        <p:spPr>
          <a:xfrm>
            <a:off x="8820000" y="4853880"/>
            <a:ext cx="173880" cy="33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125486</TotalTime>
  <Words>3200</Words>
  <Application>Microsoft Office PowerPoint</Application>
  <PresentationFormat>Произвольный</PresentationFormat>
  <Paragraphs>307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smi05</cp:lastModifiedBy>
  <cp:revision>2755</cp:revision>
  <cp:lastPrinted>2024-10-01T12:09:02Z</cp:lastPrinted>
  <dcterms:created xsi:type="dcterms:W3CDTF">2019-07-30T12:41:22Z</dcterms:created>
  <dcterms:modified xsi:type="dcterms:W3CDTF">2024-10-07T02:12:38Z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5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17</vt:i4>
  </property>
</Properties>
</file>