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8.xml.rels" ContentType="application/vnd.openxmlformats-package.relationships+xml"/>
  <Override PartName="/ppt/slides/_rels/slide10.xml.rels" ContentType="application/vnd.openxmlformats-package.relationships+xml"/>
  <Override PartName="/ppt/slides/_rels/slide17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media/image36.jpeg" ContentType="image/jpeg"/>
  <Override PartName="/ppt/media/image35.jpeg" ContentType="image/jpeg"/>
  <Override PartName="/ppt/media/image33.jpeg" ContentType="image/jpeg"/>
  <Override PartName="/ppt/media/image39.jpeg" ContentType="image/jpeg"/>
  <Override PartName="/ppt/media/image32.jpeg" ContentType="image/jpeg"/>
  <Override PartName="/ppt/media/image30.jpeg" ContentType="image/jpeg"/>
  <Override PartName="/ppt/media/image7.wmf" ContentType="image/x-wmf"/>
  <Override PartName="/ppt/media/image29.jpeg" ContentType="image/jpeg"/>
  <Override PartName="/ppt/media/image26.jpeg" ContentType="image/jpeg"/>
  <Override PartName="/ppt/media/image22.jpeg" ContentType="image/jpeg"/>
  <Override PartName="/ppt/media/image21.jpeg" ContentType="image/jpeg"/>
  <Override PartName="/ppt/media/image9.wmf" ContentType="image/x-wmf"/>
  <Override PartName="/ppt/media/image20.jpeg" ContentType="image/jpeg"/>
  <Override PartName="/ppt/media/image4.png" ContentType="image/png"/>
  <Override PartName="/ppt/media/image54.wmf" ContentType="image/x-wmf"/>
  <Override PartName="/ppt/media/image6.png" ContentType="image/png"/>
  <Override PartName="/ppt/media/image31.wmf" ContentType="image/x-wmf"/>
  <Override PartName="/ppt/media/image28.wmf" ContentType="image/x-wmf"/>
  <Override PartName="/ppt/media/image27.wmf" ContentType="image/x-wmf"/>
  <Override PartName="/ppt/media/image25.wmf" ContentType="image/x-wmf"/>
  <Override PartName="/ppt/media/image14.wmf" ContentType="image/x-wmf"/>
  <Override PartName="/ppt/media/image44.wmf" ContentType="image/x-wmf"/>
  <Override PartName="/ppt/media/image50.wmf" ContentType="image/x-wmf"/>
  <Override PartName="/ppt/media/image34.wmf" ContentType="image/x-wmf"/>
  <Override PartName="/ppt/media/image38.wmf" ContentType="image/x-wmf"/>
  <Override PartName="/ppt/media/image43.png" ContentType="image/png"/>
  <Override PartName="/ppt/media/image53.png" ContentType="image/png"/>
  <Override PartName="/ppt/media/image45.png" ContentType="image/png"/>
  <Override PartName="/ppt/media/image47.png" ContentType="image/png"/>
  <Override PartName="/ppt/media/image46.wmf" ContentType="image/x-wmf"/>
  <Override PartName="/ppt/media/image51.png" ContentType="image/png"/>
  <Override PartName="/ppt/media/image12.png" ContentType="image/png"/>
  <Override PartName="/ppt/media/image11.png" ContentType="image/png"/>
  <Override PartName="/ppt/media/image16.png" ContentType="image/png"/>
  <Override PartName="/ppt/media/image13.png" ContentType="image/png"/>
  <Override PartName="/ppt/media/image17.png" ContentType="image/png"/>
  <Override PartName="/ppt/media/image18.png" ContentType="image/png"/>
  <Override PartName="/ppt/media/image23.png" ContentType="image/png"/>
  <Override PartName="/ppt/media/image19.wmf" ContentType="image/x-wmf"/>
  <Override PartName="/ppt/media/image49.png" ContentType="image/png"/>
  <Override PartName="/ppt/media/image24.png" ContentType="image/png"/>
  <Override PartName="/ppt/media/image41.jpeg" ContentType="image/jpeg"/>
  <Override PartName="/ppt/media/image40.jpeg" ContentType="image/jpeg"/>
  <Override PartName="/ppt/media/image37.jpeg" ContentType="image/jpeg"/>
  <Override PartName="/ppt/media/image10.jpeg" ContentType="image/jpeg"/>
  <Override PartName="/ppt/media/image15.jpeg" ContentType="image/jpeg"/>
  <Override PartName="/ppt/media/image48.jpeg" ContentType="image/jpeg"/>
  <Override PartName="/ppt/media/image5.png" ContentType="image/png"/>
  <Override PartName="/ppt/media/image42.jpeg" ContentType="image/jpeg"/>
  <Override PartName="/ppt/media/image1.wmf" ContentType="image/x-wmf"/>
  <Override PartName="/ppt/media/image8.png" ContentType="image/png"/>
  <Override PartName="/ppt/media/image52.wmf" ContentType="image/x-wmf"/>
  <Override PartName="/ppt/media/image2.png" ContentType="image/png"/>
  <Override PartName="/ppt/media/image3.png" ContentType="image/png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4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6.xml" ContentType="application/vnd.openxmlformats-officedocument.theme+xml"/>
  <Override PartName="/ppt/theme/theme2.xml" ContentType="application/vnd.openxmlformats-officedocument.theme+xml"/>
  <Override PartName="/ppt/theme/theme7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_rels/slideLayout54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26.xml.rels" ContentType="application/vnd.openxmlformats-package.relationships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60.xml" ContentType="application/vnd.openxmlformats-officedocument.presentationml.slideLayout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</p:sldIdLst>
  <p:sldSz cx="9720262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
</Relationships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260649389335716"/>
          <c:y val="0.0549836218998596"/>
          <c:w val="0.970062555853441"/>
          <c:h val="0.703205428170332"/>
        </c:manualLayout>
      </c:layout>
      <c:spPr>
        <a:noFill/>
        <a:ln w="0">
          <a:noFill/>
        </a:ln>
      </c:spPr>
    </c:plotArea>
    <c:plotVisOnly val="1"/>
    <c:dispBlanksAs val="gap"/>
  </c:chart>
  <c:spPr>
    <a:noFill/>
    <a:ln w="9360">
      <a:noFill/>
    </a:ln>
  </c:spPr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260649389335716"/>
          <c:y val="0.0549836218998596"/>
          <c:w val="0.970062555853441"/>
          <c:h val="0.703205428170332"/>
        </c:manualLayout>
      </c:layout>
      <c:spPr>
        <a:noFill/>
        <a:ln w="0">
          <a:noFill/>
        </a:ln>
      </c:spPr>
    </c:plotArea>
    <c:plotVisOnly val="1"/>
    <c:dispBlanksAs val="gap"/>
  </c:chart>
  <c:spPr>
    <a:noFill/>
    <a:ln w="9360">
      <a:noFill/>
    </a:ln>
  </c:spPr>
</c:chartSpace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443760" y="160452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401880" y="160452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86000" y="368208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443760" y="368208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401880" y="368208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86000" y="273600"/>
            <a:ext cx="87476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443760" y="160452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401880" y="160452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86000" y="368208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443760" y="368208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401880" y="368208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86000" y="273600"/>
            <a:ext cx="87476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443760" y="160452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401880" y="160452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86000" y="368208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443760" y="368208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401880" y="368208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486000" y="273600"/>
            <a:ext cx="87476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3443760" y="160452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401880" y="160452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486000" y="368208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3443760" y="368208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6401880" y="368208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486000" y="273600"/>
            <a:ext cx="87476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86000" y="273600"/>
            <a:ext cx="87476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3443760" y="160452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6401880" y="160452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486000" y="368208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body"/>
          </p:nvPr>
        </p:nvSpPr>
        <p:spPr>
          <a:xfrm>
            <a:off x="3443760" y="368208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body"/>
          </p:nvPr>
        </p:nvSpPr>
        <p:spPr>
          <a:xfrm>
            <a:off x="6401880" y="368208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486000" y="273600"/>
            <a:ext cx="87476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3443760" y="160452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6401880" y="160452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486000" y="368208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 type="body"/>
          </p:nvPr>
        </p:nvSpPr>
        <p:spPr>
          <a:xfrm>
            <a:off x="3443760" y="368208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 type="body"/>
          </p:nvPr>
        </p:nvSpPr>
        <p:spPr>
          <a:xfrm>
            <a:off x="6401880" y="368208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subTitle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subTitle"/>
          </p:nvPr>
        </p:nvSpPr>
        <p:spPr>
          <a:xfrm>
            <a:off x="486000" y="273600"/>
            <a:ext cx="87476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8" name="PlaceHolder 5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3443760" y="160452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 type="body"/>
          </p:nvPr>
        </p:nvSpPr>
        <p:spPr>
          <a:xfrm>
            <a:off x="6401880" y="160452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3" name="PlaceHolder 5"/>
          <p:cNvSpPr>
            <a:spLocks noGrp="1"/>
          </p:cNvSpPr>
          <p:nvPr>
            <p:ph type="body"/>
          </p:nvPr>
        </p:nvSpPr>
        <p:spPr>
          <a:xfrm>
            <a:off x="486000" y="368208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4" name="PlaceHolder 6"/>
          <p:cNvSpPr>
            <a:spLocks noGrp="1"/>
          </p:cNvSpPr>
          <p:nvPr>
            <p:ph type="body"/>
          </p:nvPr>
        </p:nvSpPr>
        <p:spPr>
          <a:xfrm>
            <a:off x="3443760" y="368208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5" name="PlaceHolder 7"/>
          <p:cNvSpPr>
            <a:spLocks noGrp="1"/>
          </p:cNvSpPr>
          <p:nvPr>
            <p:ph type="body"/>
          </p:nvPr>
        </p:nvSpPr>
        <p:spPr>
          <a:xfrm>
            <a:off x="6401880" y="3682080"/>
            <a:ext cx="281664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2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2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8.wmf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slideLayout" Target="../slideLayouts/slideLayout6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1.wmf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slideLayout" Target="../slideLayouts/slideLayout6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4.wmf"/><Relationship Id="rId2" Type="http://schemas.openxmlformats.org/officeDocument/2006/relationships/image" Target="../media/image35.jpeg"/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slideLayout" Target="../slideLayouts/slideLayout7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8.wmf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slideLayout" Target="../slideLayouts/slideLayout7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wmf"/><Relationship Id="rId3" Type="http://schemas.openxmlformats.org/officeDocument/2006/relationships/slideLayout" Target="../slideLayouts/slideLayout7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wmf"/><Relationship Id="rId3" Type="http://schemas.openxmlformats.org/officeDocument/2006/relationships/image" Target="../media/image47.png"/><Relationship Id="rId4" Type="http://schemas.openxmlformats.org/officeDocument/2006/relationships/image" Target="../media/image48.jpeg"/><Relationship Id="rId5" Type="http://schemas.openxmlformats.org/officeDocument/2006/relationships/slideLayout" Target="../slideLayouts/slideLayout6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wmf"/><Relationship Id="rId3" Type="http://schemas.openxmlformats.org/officeDocument/2006/relationships/slideLayout" Target="../slideLayouts/slideLayout6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wmf"/><Relationship Id="rId3" Type="http://schemas.openxmlformats.org/officeDocument/2006/relationships/slideLayout" Target="../slideLayouts/slideLayout6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wmf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wmf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4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wmf"/><Relationship Id="rId2" Type="http://schemas.openxmlformats.org/officeDocument/2006/relationships/image" Target="../media/image10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slideLayout" Target="../slideLayouts/slideLayout4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wmf"/><Relationship Id="rId2" Type="http://schemas.openxmlformats.org/officeDocument/2006/relationships/image" Target="../media/image15.jpe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slideLayout" Target="../slideLayouts/slideLayout4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chart" Target="../charts/chart7.xml"/><Relationship Id="rId2" Type="http://schemas.openxmlformats.org/officeDocument/2006/relationships/image" Target="../media/image19.wmf"/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chart" Target="../charts/chart8.xml"/><Relationship Id="rId2" Type="http://schemas.openxmlformats.org/officeDocument/2006/relationships/image" Target="../media/image25.wmf"/><Relationship Id="rId3" Type="http://schemas.openxmlformats.org/officeDocument/2006/relationships/image" Target="../media/image26.jpeg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7.wmf"/><Relationship Id="rId2" Type="http://schemas.openxmlformats.org/officeDocument/2006/relationships/slideLayout" Target="../slideLayouts/slideLayout6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Рисунок 14" descr=""/>
          <p:cNvPicPr/>
          <p:nvPr/>
        </p:nvPicPr>
        <p:blipFill>
          <a:blip r:embed="rId1"/>
          <a:stretch/>
        </p:blipFill>
        <p:spPr>
          <a:xfrm>
            <a:off x="4192200" y="1633320"/>
            <a:ext cx="1377360" cy="1813680"/>
          </a:xfrm>
          <a:prstGeom prst="rect">
            <a:avLst/>
          </a:prstGeom>
          <a:ln w="0">
            <a:noFill/>
          </a:ln>
          <a:effectLst>
            <a:outerShdw dir="8100000" dist="37674">
              <a:srgbClr val="000000">
                <a:alpha val="40000"/>
              </a:srgbClr>
            </a:outerShdw>
          </a:effectLst>
        </p:spPr>
      </p:pic>
      <p:sp>
        <p:nvSpPr>
          <p:cNvPr id="267" name="CustomShape 1"/>
          <p:cNvSpPr/>
          <p:nvPr/>
        </p:nvSpPr>
        <p:spPr>
          <a:xfrm>
            <a:off x="1357920" y="3927240"/>
            <a:ext cx="7367760" cy="1186920"/>
          </a:xfrm>
          <a:prstGeom prst="rect">
            <a:avLst/>
          </a:prstGeom>
          <a:solidFill>
            <a:srgbClr val="dea04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DejaVu Sans"/>
              </a:rPr>
              <a:t>ИНФОРМАЦИОННО-АНАЛИТИЧЕСКИЙ ОТЧЕТ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DejaVu Sans"/>
              </a:rPr>
              <a:t>о результатах работы с обращениями граждан и организаций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DejaVu Sans"/>
              </a:rPr>
              <a:t>в Главном управлении МЧС России по Иркутской области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DejaVu Sans"/>
              </a:rPr>
              <a:t>За 1 квартал 2024 года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68" name="CustomShape 2"/>
          <p:cNvSpPr/>
          <p:nvPr/>
        </p:nvSpPr>
        <p:spPr>
          <a:xfrm>
            <a:off x="1431720" y="22320"/>
            <a:ext cx="7219800" cy="1037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123480" rIns="123480" tIns="61920" bIns="61920">
            <a:sp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002060"/>
                </a:solidFill>
                <a:latin typeface="Myriad Pro Light"/>
                <a:ea typeface="DejaVu Sans"/>
              </a:rPr>
              <a:t>Министерство Российской Федерации</a:t>
            </a:r>
            <a:br/>
            <a:r>
              <a:rPr b="1" lang="ru-RU" sz="1400" spc="-1" strike="noStrike">
                <a:solidFill>
                  <a:srgbClr val="002060"/>
                </a:solidFill>
                <a:latin typeface="Myriad Pro Light"/>
                <a:ea typeface="DejaVu Sans"/>
              </a:rPr>
              <a:t>по делам гражданской обороны, чрезвычайным ситуациям </a:t>
            </a:r>
            <a:br/>
            <a:r>
              <a:rPr b="1" lang="ru-RU" sz="1400" spc="-1" strike="noStrike">
                <a:solidFill>
                  <a:srgbClr val="002060"/>
                </a:solidFill>
                <a:latin typeface="Myriad Pro Light"/>
                <a:ea typeface="DejaVu Sans"/>
              </a:rPr>
              <a:t>и ликвидации последствий стихийных бедствий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269" name="Рисунок 25" descr="http://kcbux.ru/Statyy/ZA_zizny/image/016_karta/karta-003.png"/>
          <p:cNvPicPr/>
          <p:nvPr/>
        </p:nvPicPr>
        <p:blipFill>
          <a:blip r:embed="rId2"/>
          <a:stretch/>
        </p:blipFill>
        <p:spPr>
          <a:xfrm>
            <a:off x="10823760" y="-96120"/>
            <a:ext cx="3079080" cy="1361520"/>
          </a:xfrm>
          <a:prstGeom prst="rect">
            <a:avLst/>
          </a:prstGeom>
          <a:ln w="0">
            <a:noFill/>
          </a:ln>
        </p:spPr>
      </p:pic>
      <p:sp>
        <p:nvSpPr>
          <p:cNvPr id="270" name="CustomShape 3"/>
          <p:cNvSpPr/>
          <p:nvPr/>
        </p:nvSpPr>
        <p:spPr>
          <a:xfrm>
            <a:off x="3073320" y="6333480"/>
            <a:ext cx="3615120" cy="47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90000"/>
              </a:lnSpc>
            </a:pPr>
            <a:r>
              <a:rPr b="1" lang="ru-RU" sz="1400" spc="-1" strike="noStrike">
                <a:solidFill>
                  <a:srgbClr val="002060"/>
                </a:solidFill>
                <a:latin typeface="Myriad Pro Light"/>
                <a:ea typeface="DejaVu Sans"/>
              </a:rPr>
              <a:t>г. Иркутск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1" lang="ru-RU" sz="1400" spc="-1" strike="noStrike">
                <a:solidFill>
                  <a:srgbClr val="002060"/>
                </a:solidFill>
                <a:latin typeface="Myriad Pro Light"/>
                <a:ea typeface="DejaVu Sans"/>
              </a:rPr>
              <a:t>    </a:t>
            </a:r>
            <a:r>
              <a:rPr b="1" lang="ru-RU" sz="1400" spc="-1" strike="noStrike">
                <a:solidFill>
                  <a:srgbClr val="002060"/>
                </a:solidFill>
                <a:latin typeface="Myriad Pro Light"/>
                <a:ea typeface="DejaVu Sans"/>
              </a:rPr>
              <a:t>2024 г.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271" name="Рисунок 12" descr=""/>
          <p:cNvPicPr/>
          <p:nvPr/>
        </p:nvPicPr>
        <p:blipFill>
          <a:blip r:embed="rId3"/>
          <a:stretch/>
        </p:blipFill>
        <p:spPr>
          <a:xfrm flipH="1" rot="10800000">
            <a:off x="24840" y="1078920"/>
            <a:ext cx="9711720" cy="73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CustomShape 1"/>
          <p:cNvSpPr/>
          <p:nvPr/>
        </p:nvSpPr>
        <p:spPr>
          <a:xfrm>
            <a:off x="1800000" y="0"/>
            <a:ext cx="4853880" cy="71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88000"/>
          </a:bodyPr>
          <a:p>
            <a:pPr algn="r">
              <a:lnSpc>
                <a:spcPct val="100000"/>
              </a:lnSpc>
            </a:pPr>
            <a:r>
              <a:rPr b="1" lang="ru-RU" sz="1600" spc="-1" strike="noStrike">
                <a:solidFill>
                  <a:srgbClr val="dea04e"/>
                </a:solidFill>
                <a:latin typeface="Arial"/>
                <a:ea typeface="DejaVu Sans"/>
              </a:rPr>
              <a:t>VII. Обзор актуальных и часто задаваемых вопросов</a:t>
            </a:r>
            <a:br/>
            <a:endParaRPr b="0" lang="ru-RU" sz="1600" spc="-1" strike="noStrike">
              <a:latin typeface="Arial"/>
            </a:endParaRPr>
          </a:p>
        </p:txBody>
      </p:sp>
      <p:pic>
        <p:nvPicPr>
          <p:cNvPr id="411" name="Рисунок 25_1" descr=""/>
          <p:cNvPicPr/>
          <p:nvPr/>
        </p:nvPicPr>
        <p:blipFill>
          <a:blip r:embed="rId1"/>
          <a:stretch/>
        </p:blipFill>
        <p:spPr>
          <a:xfrm>
            <a:off x="705240" y="9000"/>
            <a:ext cx="365400" cy="482760"/>
          </a:xfrm>
          <a:prstGeom prst="rect">
            <a:avLst/>
          </a:prstGeom>
          <a:ln w="0">
            <a:noFill/>
          </a:ln>
          <a:effectLst>
            <a:outerShdw dir="8100000" dist="37674">
              <a:srgbClr val="000000">
                <a:alpha val="40000"/>
              </a:srgbClr>
            </a:outerShdw>
          </a:effectLst>
        </p:spPr>
      </p:pic>
      <p:sp>
        <p:nvSpPr>
          <p:cNvPr id="412" name="CustomShape 2"/>
          <p:cNvSpPr/>
          <p:nvPr/>
        </p:nvSpPr>
        <p:spPr>
          <a:xfrm>
            <a:off x="9160920" y="9000"/>
            <a:ext cx="360360" cy="43056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ctr">
              <a:lnSpc>
                <a:spcPct val="100000"/>
              </a:lnSpc>
            </a:pPr>
            <a:fld id="{E78F939B-930E-4397-9B85-D07D49FF86AB}" type="slidenum">
              <a:rPr b="1" lang="ru-RU" sz="1900" spc="-1" strike="noStrike">
                <a:solidFill>
                  <a:srgbClr val="ffffff"/>
                </a:solidFill>
                <a:latin typeface="Arial"/>
                <a:ea typeface="Calibri"/>
              </a:rPr>
              <a:t>10</a:t>
            </a:fld>
            <a:r>
              <a:rPr b="1" lang="ru-RU" sz="1900" spc="-1" strike="noStrike">
                <a:solidFill>
                  <a:srgbClr val="ffffff"/>
                </a:solidFill>
                <a:latin typeface="Arial"/>
                <a:ea typeface="Calibri"/>
              </a:rPr>
              <a:t>                                                    10</a:t>
            </a:r>
            <a:endParaRPr b="0" lang="ru-RU" sz="1900" spc="-1" strike="noStrike">
              <a:latin typeface="Arial"/>
            </a:endParaRPr>
          </a:p>
        </p:txBody>
      </p:sp>
      <p:sp>
        <p:nvSpPr>
          <p:cNvPr id="413" name="Line 3"/>
          <p:cNvSpPr/>
          <p:nvPr/>
        </p:nvSpPr>
        <p:spPr>
          <a:xfrm>
            <a:off x="0" y="544680"/>
            <a:ext cx="9720000" cy="205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4" name="CustomShape 4"/>
          <p:cNvSpPr/>
          <p:nvPr/>
        </p:nvSpPr>
        <p:spPr>
          <a:xfrm>
            <a:off x="3420000" y="900000"/>
            <a:ext cx="6196320" cy="267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   </a:t>
            </a: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За 1 квартал 2024 года поступило </a:t>
            </a:r>
            <a:r>
              <a:rPr b="1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216</a:t>
            </a: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 обращений (АППГ: 177), что составляет 34 % от общего количества обращений. Большая часть обращений поступило по вопросам деятельности надзорных органов ГПН. Граждане активно реагируют на изменения законодательства в области пожарной безопасности, а также обращаются за разъяснениями положений нормативных правовых актов и других документов в области пожарной безопасности. 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   </a:t>
            </a: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Актуальными остаются жалобы о нарушениях различных требований пожарной безопасности в жилых многоквартирных домах и административных зданиях, в том числе требований к противопожарным проездам, а также вопросы по захламлению лестничных площадок в многоквартирных жилых домах, получения лицензии на осуществление деятельности по монтажу, техническому обслуживанию и ремонту средств обеспечения пожарной безопасности зданий и сооружений. Большинство обращений рассматриваются с выездом на место, проводятся проверки по заявлениям граждан, ведется профилактическая  работа. 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  </a:t>
            </a: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Увеличение количества обращений за 1 квартал 2024 года на 3 % по сравнению с  анологичным периодом 2023 года связано с  сигналами о нарушениях требований пожарной безопасности именно в многоквартирных жилых домах, где захламляются пути эвакуации. Проводятся  разъяснительные  работы сотрудниками территориальных отделов (отделений) надзорной деятельности Главного управления с населением.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15" name="CustomShape 5"/>
          <p:cNvSpPr/>
          <p:nvPr/>
        </p:nvSpPr>
        <p:spPr>
          <a:xfrm>
            <a:off x="2639520" y="573120"/>
            <a:ext cx="5855760" cy="2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Работа противопожарной службы и соблюдения требований пожарной безопасности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16" name="CustomShape 6"/>
          <p:cNvSpPr/>
          <p:nvPr/>
        </p:nvSpPr>
        <p:spPr>
          <a:xfrm>
            <a:off x="180000" y="3994920"/>
            <a:ext cx="5394960" cy="252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     </a:t>
            </a: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На первом месте по актуальности находятся обращения, касающиеся деятельности ГИМС. Поступило </a:t>
            </a:r>
            <a:r>
              <a:rPr b="1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266</a:t>
            </a: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 обращений за  1 квартал 2024 года, что составляет 28,9 % от общего количества обращений, поступило по вопросам по запросам  сведений  о наличии маломерных судов в рамках процедуры банкротства (АППГ: 145). Надо отметить, что запросы конкурсных управляющих исполняются государственными органами в соответствии с Федеральным законом от 26.10.2002 № 127-ФЗ «О несостоятельности (банкротстве)» и не попадают под сферу применения Федерального закона от 26.05.2006 № 59-ФЗ «О порядке рассмотрения обращений граждан Российской Федерации». Сервис для направления обращений граждан, размещенный на сайте МЧС России, предназначен для подачи обращений (предложений, заявлений, жалоб) граждан в соответствии с нормами Федерального закона от 26.05.2006 № 59-ФЗ «О порядке рассмотрения обращений граждан Российской Федерации». Но поскольку, размещенные на сайте обращения автоматически попадают в раздел «обращения» системы электронного документооборота Главного управления и в данном разделе не предусмотрено функции «отказать» или «перенаправить» они регистрируются автоматически как обращения.  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17" name="CustomShape 7"/>
          <p:cNvSpPr/>
          <p:nvPr/>
        </p:nvSpPr>
        <p:spPr>
          <a:xfrm>
            <a:off x="2468160" y="5423040"/>
            <a:ext cx="3632400" cy="23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8" name="CustomShape 8"/>
          <p:cNvSpPr/>
          <p:nvPr/>
        </p:nvSpPr>
        <p:spPr>
          <a:xfrm>
            <a:off x="1620000" y="3600000"/>
            <a:ext cx="197496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254061"/>
                </a:solidFill>
                <a:latin typeface="Arial Black"/>
                <a:ea typeface="DejaVu Sans"/>
              </a:rPr>
              <a:t> </a:t>
            </a:r>
            <a:r>
              <a:rPr b="1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Деятельность ГИМС</a:t>
            </a:r>
            <a:r>
              <a:rPr b="0" lang="ru-RU" sz="1000" spc="-1" strike="noStrike">
                <a:solidFill>
                  <a:srgbClr val="254061"/>
                </a:solidFill>
                <a:latin typeface="Arial Black"/>
                <a:ea typeface="DejaVu Sans"/>
              </a:rPr>
              <a:t> 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</p:txBody>
      </p:sp>
      <p:pic>
        <p:nvPicPr>
          <p:cNvPr id="419" name="" descr=""/>
          <p:cNvPicPr/>
          <p:nvPr/>
        </p:nvPicPr>
        <p:blipFill>
          <a:blip r:embed="rId2"/>
          <a:stretch/>
        </p:blipFill>
        <p:spPr>
          <a:xfrm>
            <a:off x="5580000" y="3600000"/>
            <a:ext cx="3957120" cy="2697120"/>
          </a:xfrm>
          <a:prstGeom prst="rect">
            <a:avLst/>
          </a:prstGeom>
          <a:ln w="0">
            <a:noFill/>
          </a:ln>
        </p:spPr>
      </p:pic>
      <p:pic>
        <p:nvPicPr>
          <p:cNvPr id="420" name="" descr=""/>
          <p:cNvPicPr/>
          <p:nvPr/>
        </p:nvPicPr>
        <p:blipFill>
          <a:blip r:embed="rId3"/>
          <a:stretch/>
        </p:blipFill>
        <p:spPr>
          <a:xfrm>
            <a:off x="180000" y="1080000"/>
            <a:ext cx="3237120" cy="2360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CustomShape 1"/>
          <p:cNvSpPr/>
          <p:nvPr/>
        </p:nvSpPr>
        <p:spPr>
          <a:xfrm>
            <a:off x="1800000" y="0"/>
            <a:ext cx="4853880" cy="71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88000"/>
          </a:bodyPr>
          <a:p>
            <a:pPr algn="r">
              <a:lnSpc>
                <a:spcPct val="100000"/>
              </a:lnSpc>
            </a:pPr>
            <a:r>
              <a:rPr b="1" lang="ru-RU" sz="1600" spc="-1" strike="noStrike">
                <a:solidFill>
                  <a:srgbClr val="dea04e"/>
                </a:solidFill>
                <a:latin typeface="Arial"/>
                <a:ea typeface="DejaVu Sans"/>
              </a:rPr>
              <a:t>VII. Обзор актуальных и часто задаваемых вопросов</a:t>
            </a:r>
            <a:br/>
            <a:endParaRPr b="0" lang="ru-RU" sz="1600" spc="-1" strike="noStrike">
              <a:latin typeface="Arial"/>
            </a:endParaRPr>
          </a:p>
        </p:txBody>
      </p:sp>
      <p:pic>
        <p:nvPicPr>
          <p:cNvPr id="422" name="Рисунок 25_0" descr=""/>
          <p:cNvPicPr/>
          <p:nvPr/>
        </p:nvPicPr>
        <p:blipFill>
          <a:blip r:embed="rId1"/>
          <a:stretch/>
        </p:blipFill>
        <p:spPr>
          <a:xfrm>
            <a:off x="705240" y="9000"/>
            <a:ext cx="365400" cy="482760"/>
          </a:xfrm>
          <a:prstGeom prst="rect">
            <a:avLst/>
          </a:prstGeom>
          <a:ln w="0">
            <a:noFill/>
          </a:ln>
          <a:effectLst>
            <a:outerShdw dir="8100000" dist="37674">
              <a:srgbClr val="000000">
                <a:alpha val="40000"/>
              </a:srgbClr>
            </a:outerShdw>
          </a:effectLst>
        </p:spPr>
      </p:pic>
      <p:sp>
        <p:nvSpPr>
          <p:cNvPr id="423" name="CustomShape 2"/>
          <p:cNvSpPr/>
          <p:nvPr/>
        </p:nvSpPr>
        <p:spPr>
          <a:xfrm>
            <a:off x="9160920" y="9000"/>
            <a:ext cx="360360" cy="43056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ctr">
              <a:lnSpc>
                <a:spcPct val="100000"/>
              </a:lnSpc>
            </a:pPr>
            <a:fld id="{7F25E579-D12D-4F6A-9C66-4408BD9EE6A9}" type="slidenum">
              <a:rPr b="1" lang="ru-RU" sz="1900" spc="-1" strike="noStrike">
                <a:solidFill>
                  <a:srgbClr val="ffffff"/>
                </a:solidFill>
                <a:latin typeface="Arial"/>
                <a:ea typeface="Calibri"/>
              </a:rPr>
              <a:t>11</a:t>
            </a:fld>
            <a:r>
              <a:rPr b="1" lang="ru-RU" sz="1900" spc="-1" strike="noStrike">
                <a:solidFill>
                  <a:srgbClr val="ffffff"/>
                </a:solidFill>
                <a:latin typeface="Arial"/>
                <a:ea typeface="Calibri"/>
              </a:rPr>
              <a:t>                                                    11</a:t>
            </a:r>
            <a:endParaRPr b="0" lang="ru-RU" sz="1900" spc="-1" strike="noStrike">
              <a:latin typeface="Arial"/>
            </a:endParaRPr>
          </a:p>
        </p:txBody>
      </p:sp>
      <p:sp>
        <p:nvSpPr>
          <p:cNvPr id="424" name="Line 3"/>
          <p:cNvSpPr/>
          <p:nvPr/>
        </p:nvSpPr>
        <p:spPr>
          <a:xfrm>
            <a:off x="0" y="544680"/>
            <a:ext cx="9720000" cy="205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5" name="CustomShape 4"/>
          <p:cNvSpPr/>
          <p:nvPr/>
        </p:nvSpPr>
        <p:spPr>
          <a:xfrm>
            <a:off x="5040000" y="1080000"/>
            <a:ext cx="4576320" cy="146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  </a:t>
            </a: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В отчетном периоде наблюдается снижение вопросов по предупреждению и ликвидации чрезвычайных ситуаций природного и техногенного характера - </a:t>
            </a:r>
            <a:r>
              <a:rPr b="1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16</a:t>
            </a: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,  по сравнению с  2023 годом (АППГ: 20). В основном поступают обращения, связанные о дате начала и окончания пожароопасного периода, о предупреждении лесных пожаров, повреждением жилых домов и имущества в период половодья, получением информации по правилам поведения и порядку действий при возникновении чрезвычайной ситуации (смс-рассылки, упавшие деревья, подтопление земельного участка). 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26" name="CustomShape 5"/>
          <p:cNvSpPr/>
          <p:nvPr/>
        </p:nvSpPr>
        <p:spPr>
          <a:xfrm>
            <a:off x="5580000" y="815040"/>
            <a:ext cx="3774960" cy="2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Предупреждение ЧС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27" name="CustomShape 6"/>
          <p:cNvSpPr/>
          <p:nvPr/>
        </p:nvSpPr>
        <p:spPr>
          <a:xfrm>
            <a:off x="180000" y="3994920"/>
            <a:ext cx="5394960" cy="2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    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28" name="CustomShape 7"/>
          <p:cNvSpPr/>
          <p:nvPr/>
        </p:nvSpPr>
        <p:spPr>
          <a:xfrm>
            <a:off x="2468160" y="5423040"/>
            <a:ext cx="3632400" cy="23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9" name="CustomShape 8"/>
          <p:cNvSpPr/>
          <p:nvPr/>
        </p:nvSpPr>
        <p:spPr>
          <a:xfrm>
            <a:off x="1620000" y="3600000"/>
            <a:ext cx="197496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Коммунальное хозяйство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30" name="" descr=""/>
          <p:cNvPicPr/>
          <p:nvPr/>
        </p:nvPicPr>
        <p:blipFill>
          <a:blip r:embed="rId2"/>
          <a:stretch/>
        </p:blipFill>
        <p:spPr>
          <a:xfrm>
            <a:off x="540000" y="718920"/>
            <a:ext cx="4314960" cy="2696040"/>
          </a:xfrm>
          <a:prstGeom prst="rect">
            <a:avLst/>
          </a:prstGeom>
          <a:ln w="0">
            <a:noFill/>
          </a:ln>
        </p:spPr>
      </p:pic>
      <p:sp>
        <p:nvSpPr>
          <p:cNvPr id="431" name="CustomShape 9"/>
          <p:cNvSpPr/>
          <p:nvPr/>
        </p:nvSpPr>
        <p:spPr>
          <a:xfrm>
            <a:off x="360000" y="4320000"/>
            <a:ext cx="4494960" cy="215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     </a:t>
            </a: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Граждане обращаются за помощью при возникновении сбоев в водо-, газо-, электроснабжении. Также затрагиваются вопросы содержания общего имущества в многоквартирных жилых домах (канализация, вентиляция, кровля, ограждающие конструкции, инженерное оборудование, места общего пользования, придомовая территория). По данной тематике рассмотрено за 1 квартал 2024 года  14</a:t>
            </a:r>
            <a:r>
              <a:rPr b="1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 </a:t>
            </a: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обращений, </a:t>
            </a:r>
            <a:r>
              <a:rPr b="1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3</a:t>
            </a: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 обращения, было  за АППГ  2024 года. 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32" name="" descr=""/>
          <p:cNvPicPr/>
          <p:nvPr/>
        </p:nvPicPr>
        <p:blipFill>
          <a:blip r:embed="rId3"/>
          <a:stretch/>
        </p:blipFill>
        <p:spPr>
          <a:xfrm>
            <a:off x="5580000" y="3420000"/>
            <a:ext cx="3419640" cy="2517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CustomShape 1"/>
          <p:cNvSpPr/>
          <p:nvPr/>
        </p:nvSpPr>
        <p:spPr>
          <a:xfrm>
            <a:off x="5940000" y="2700000"/>
            <a:ext cx="3234960" cy="2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Запросы архивных данных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34" name="CustomShape 2"/>
          <p:cNvSpPr/>
          <p:nvPr/>
        </p:nvSpPr>
        <p:spPr>
          <a:xfrm>
            <a:off x="4320000" y="3060000"/>
            <a:ext cx="4674960" cy="85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        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Всего поступило 5 обращений по данной теме, что меньше на 1  обращение, поступивших за АППГ 2023 года  (АППГ: 6) – в основном это запросы архивных данных для оформления пенсий, стажа работы, устройства на работу, подтверждения награждений государственными и ведомственными наградами и другая информация. 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35" name="CustomShape 3"/>
          <p:cNvSpPr/>
          <p:nvPr/>
        </p:nvSpPr>
        <p:spPr>
          <a:xfrm>
            <a:off x="348840" y="835200"/>
            <a:ext cx="3966120" cy="2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Деятельности и принимаемые решения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36" name="CustomShape 4"/>
          <p:cNvSpPr/>
          <p:nvPr/>
        </p:nvSpPr>
        <p:spPr>
          <a:xfrm flipV="1">
            <a:off x="251280" y="983520"/>
            <a:ext cx="6815160" cy="2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     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37" name="CustomShape 5"/>
          <p:cNvSpPr/>
          <p:nvPr/>
        </p:nvSpPr>
        <p:spPr>
          <a:xfrm>
            <a:off x="1077840" y="114120"/>
            <a:ext cx="773460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dea04e"/>
                </a:solidFill>
                <a:latin typeface="Arial"/>
                <a:ea typeface="DejaVu Sans"/>
              </a:rPr>
              <a:t>VII. Обзор актуальных и часто задаваемых вопросов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438" name="Рисунок 18_1" descr=""/>
          <p:cNvPicPr/>
          <p:nvPr/>
        </p:nvPicPr>
        <p:blipFill>
          <a:blip r:embed="rId1"/>
          <a:stretch/>
        </p:blipFill>
        <p:spPr>
          <a:xfrm>
            <a:off x="705240" y="9000"/>
            <a:ext cx="365400" cy="482760"/>
          </a:xfrm>
          <a:prstGeom prst="rect">
            <a:avLst/>
          </a:prstGeom>
          <a:ln w="0">
            <a:noFill/>
          </a:ln>
          <a:effectLst>
            <a:outerShdw dir="8100000" dist="37674">
              <a:srgbClr val="000000">
                <a:alpha val="40000"/>
              </a:srgbClr>
            </a:outerShdw>
          </a:effectLst>
        </p:spPr>
      </p:pic>
      <p:sp>
        <p:nvSpPr>
          <p:cNvPr id="439" name="Line 6"/>
          <p:cNvSpPr/>
          <p:nvPr/>
        </p:nvSpPr>
        <p:spPr>
          <a:xfrm>
            <a:off x="0" y="544680"/>
            <a:ext cx="9720000" cy="205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0" name="CustomShape 7"/>
          <p:cNvSpPr/>
          <p:nvPr/>
        </p:nvSpPr>
        <p:spPr>
          <a:xfrm>
            <a:off x="360000" y="4771800"/>
            <a:ext cx="3954960" cy="176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    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   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Обращений в сфере трудовых отношений в 1 квартале 2024 года не поступало,  за  АППГ 2023  года — 1. Остаются актуальными вопросы прохождения службы, связанные с увольнением, трудоустройством, продлением контракта, переводам по службе, проведением служебных проверок, неудовлетворительными условиями работы, а также присвоением государственных наград. 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 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41" name="CustomShape 8"/>
          <p:cNvSpPr/>
          <p:nvPr/>
        </p:nvSpPr>
        <p:spPr>
          <a:xfrm>
            <a:off x="360000" y="4320000"/>
            <a:ext cx="3234960" cy="2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Трудовые отношения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42" name="CustomShape 9"/>
          <p:cNvSpPr/>
          <p:nvPr/>
        </p:nvSpPr>
        <p:spPr>
          <a:xfrm>
            <a:off x="9160920" y="9000"/>
            <a:ext cx="360360" cy="43056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ctr">
              <a:lnSpc>
                <a:spcPct val="100000"/>
              </a:lnSpc>
            </a:pPr>
            <a:r>
              <a:rPr b="1" lang="ru-RU" sz="1900" spc="-1" strike="noStrike">
                <a:solidFill>
                  <a:srgbClr val="ffffff"/>
                </a:solidFill>
                <a:latin typeface="Arial"/>
                <a:ea typeface="Calibri"/>
              </a:rPr>
              <a:t>12</a:t>
            </a:r>
            <a:endParaRPr b="0" lang="ru-RU" sz="1900" spc="-1" strike="noStrike">
              <a:latin typeface="Arial"/>
            </a:endParaRPr>
          </a:p>
        </p:txBody>
      </p:sp>
      <p:sp>
        <p:nvSpPr>
          <p:cNvPr id="443" name="CustomShape 10"/>
          <p:cNvSpPr/>
          <p:nvPr/>
        </p:nvSpPr>
        <p:spPr>
          <a:xfrm>
            <a:off x="360000" y="1260000"/>
            <a:ext cx="4134960" cy="53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    </a:t>
            </a: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Количество обращений, касающихся деятельности МЧС России и принимаемых решений 1</a:t>
            </a:r>
            <a:r>
              <a:rPr b="1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 </a:t>
            </a: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(АППГ: 3).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44" name="" descr=""/>
          <p:cNvPicPr/>
          <p:nvPr/>
        </p:nvPicPr>
        <p:blipFill>
          <a:blip r:embed="rId2"/>
          <a:stretch/>
        </p:blipFill>
        <p:spPr>
          <a:xfrm>
            <a:off x="900000" y="1800000"/>
            <a:ext cx="2874960" cy="2154960"/>
          </a:xfrm>
          <a:prstGeom prst="rect">
            <a:avLst/>
          </a:prstGeom>
          <a:ln w="0">
            <a:noFill/>
          </a:ln>
        </p:spPr>
      </p:pic>
      <p:pic>
        <p:nvPicPr>
          <p:cNvPr id="445" name="" descr=""/>
          <p:cNvPicPr/>
          <p:nvPr/>
        </p:nvPicPr>
        <p:blipFill>
          <a:blip r:embed="rId3"/>
          <a:stretch/>
        </p:blipFill>
        <p:spPr>
          <a:xfrm>
            <a:off x="5040000" y="4140000"/>
            <a:ext cx="3594960" cy="2334960"/>
          </a:xfrm>
          <a:prstGeom prst="rect">
            <a:avLst/>
          </a:prstGeom>
          <a:ln w="0">
            <a:noFill/>
          </a:ln>
        </p:spPr>
      </p:pic>
      <p:pic>
        <p:nvPicPr>
          <p:cNvPr id="446" name="" descr=""/>
          <p:cNvPicPr/>
          <p:nvPr/>
        </p:nvPicPr>
        <p:blipFill>
          <a:blip r:embed="rId4"/>
          <a:stretch/>
        </p:blipFill>
        <p:spPr>
          <a:xfrm>
            <a:off x="5400000" y="900000"/>
            <a:ext cx="2877120" cy="1797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CustomShape 1"/>
          <p:cNvSpPr/>
          <p:nvPr/>
        </p:nvSpPr>
        <p:spPr>
          <a:xfrm>
            <a:off x="2880000" y="2340000"/>
            <a:ext cx="2514960" cy="2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Социальная сфера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48" name="CustomShape 2"/>
          <p:cNvSpPr/>
          <p:nvPr/>
        </p:nvSpPr>
        <p:spPr>
          <a:xfrm>
            <a:off x="162720" y="2576520"/>
            <a:ext cx="4696920" cy="54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       </a:t>
            </a: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С вопросам, имеющим социальную тематику за  1 квартал 2024 года обратились 5 заявителей (АППГ: 1), что 4 случая больше по сравнению с АППГ 2023 года.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49" name="CustomShape 3"/>
          <p:cNvSpPr/>
          <p:nvPr/>
        </p:nvSpPr>
        <p:spPr>
          <a:xfrm>
            <a:off x="2695680" y="1080000"/>
            <a:ext cx="682560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За   1 квартал 2024 года поступило 3 обращения по тематике гражданская оборона, что  </a:t>
            </a:r>
            <a:r>
              <a:rPr b="1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на 2 случая больше</a:t>
            </a: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 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по сравнению с АППГ 2023 года</a:t>
            </a: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 (АППГ: 1</a:t>
            </a:r>
            <a:r>
              <a:rPr b="1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)</a:t>
            </a: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. 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50" name="CustomShape 4"/>
          <p:cNvSpPr/>
          <p:nvPr/>
        </p:nvSpPr>
        <p:spPr>
          <a:xfrm>
            <a:off x="3600000" y="707400"/>
            <a:ext cx="2334600" cy="2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Гражданская оборона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51" name="CustomShape 5"/>
          <p:cNvSpPr/>
          <p:nvPr/>
        </p:nvSpPr>
        <p:spPr>
          <a:xfrm>
            <a:off x="3060000" y="3355560"/>
            <a:ext cx="3414600" cy="2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Жилищные вопросы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52" name="CustomShape 6"/>
          <p:cNvSpPr/>
          <p:nvPr/>
        </p:nvSpPr>
        <p:spPr>
          <a:xfrm>
            <a:off x="2703240" y="3842280"/>
            <a:ext cx="681804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      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По в</a:t>
            </a: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опросам  связанным с  обеспечением  жилья за 1 квартал 2024 года  обращений не поступало. 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      </a:t>
            </a: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(АППГ: 13)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.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53" name="CustomShape 7"/>
          <p:cNvSpPr/>
          <p:nvPr/>
        </p:nvSpPr>
        <p:spPr>
          <a:xfrm>
            <a:off x="9160920" y="9000"/>
            <a:ext cx="360360" cy="43056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ctr">
              <a:lnSpc>
                <a:spcPct val="100000"/>
              </a:lnSpc>
            </a:pPr>
            <a:r>
              <a:rPr b="1" lang="ru-RU" sz="1900" spc="-1" strike="noStrike">
                <a:solidFill>
                  <a:srgbClr val="ffffff"/>
                </a:solidFill>
                <a:latin typeface="Calibri"/>
                <a:ea typeface="Calibri"/>
              </a:rPr>
              <a:t>  </a:t>
            </a:r>
            <a:r>
              <a:rPr b="1" lang="ru-RU" sz="1900" spc="-1" strike="noStrike">
                <a:solidFill>
                  <a:srgbClr val="ffffff"/>
                </a:solidFill>
                <a:latin typeface="Arial"/>
                <a:ea typeface="Calibri"/>
              </a:rPr>
              <a:t>13</a:t>
            </a:r>
            <a:endParaRPr b="0" lang="ru-RU" sz="1900" spc="-1" strike="noStrike">
              <a:latin typeface="Arial"/>
            </a:endParaRPr>
          </a:p>
        </p:txBody>
      </p:sp>
      <p:pic>
        <p:nvPicPr>
          <p:cNvPr id="454" name="Рисунок 22" descr=""/>
          <p:cNvPicPr/>
          <p:nvPr/>
        </p:nvPicPr>
        <p:blipFill>
          <a:blip r:embed="rId1"/>
          <a:stretch/>
        </p:blipFill>
        <p:spPr>
          <a:xfrm>
            <a:off x="735840" y="9000"/>
            <a:ext cx="383760" cy="507240"/>
          </a:xfrm>
          <a:prstGeom prst="rect">
            <a:avLst/>
          </a:prstGeom>
          <a:ln w="0">
            <a:noFill/>
          </a:ln>
          <a:effectLst>
            <a:outerShdw dir="8100000" dist="37674">
              <a:srgbClr val="000000">
                <a:alpha val="40000"/>
              </a:srgbClr>
            </a:outerShdw>
          </a:effectLst>
        </p:spPr>
      </p:pic>
      <p:sp>
        <p:nvSpPr>
          <p:cNvPr id="455" name="Line 8"/>
          <p:cNvSpPr/>
          <p:nvPr/>
        </p:nvSpPr>
        <p:spPr>
          <a:xfrm>
            <a:off x="0" y="618480"/>
            <a:ext cx="9720000" cy="20520"/>
          </a:xfrm>
          <a:prstGeom prst="line">
            <a:avLst/>
          </a:prstGeom>
          <a:ln w="73080">
            <a:solidFill>
              <a:srgbClr val="11305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6" name="CustomShape 9"/>
          <p:cNvSpPr/>
          <p:nvPr/>
        </p:nvSpPr>
        <p:spPr>
          <a:xfrm>
            <a:off x="230760" y="5098680"/>
            <a:ext cx="5124240" cy="2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Вопросы связанные с рассмотрением обращений граждан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57" name="CustomShape 10"/>
          <p:cNvSpPr/>
          <p:nvPr/>
        </p:nvSpPr>
        <p:spPr>
          <a:xfrm>
            <a:off x="230760" y="5344920"/>
            <a:ext cx="5344200" cy="85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Произошло снижение количества обращений за 1 квартал 2024 года на 2 случая,  </a:t>
            </a:r>
            <a:r>
              <a:rPr b="1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15,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 по сравнению с  АППГ 2023 года  (АППГ 17</a:t>
            </a:r>
            <a:r>
              <a:rPr b="1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)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 по вопросам, связанным с рассмотрением обращений граждан (прекращение рассмотрения обращения, результаты рассмотрения обращения, ознакомление с документами и материалами, касающимися рассмотрения обращения).  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58" name="CustomShape 11"/>
          <p:cNvSpPr/>
          <p:nvPr/>
        </p:nvSpPr>
        <p:spPr>
          <a:xfrm>
            <a:off x="1077840" y="114120"/>
            <a:ext cx="773460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dea04e"/>
                </a:solidFill>
                <a:latin typeface="Arial"/>
                <a:ea typeface="DejaVu Sans"/>
              </a:rPr>
              <a:t>VII. Обзор актуальных и часто задаваемых вопросов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459" name="" descr=""/>
          <p:cNvPicPr/>
          <p:nvPr/>
        </p:nvPicPr>
        <p:blipFill>
          <a:blip r:embed="rId2"/>
          <a:stretch/>
        </p:blipFill>
        <p:spPr>
          <a:xfrm>
            <a:off x="162720" y="776520"/>
            <a:ext cx="2514960" cy="1794960"/>
          </a:xfrm>
          <a:prstGeom prst="rect">
            <a:avLst/>
          </a:prstGeom>
          <a:ln w="0">
            <a:noFill/>
          </a:ln>
        </p:spPr>
      </p:pic>
      <p:pic>
        <p:nvPicPr>
          <p:cNvPr id="460" name="" descr=""/>
          <p:cNvPicPr/>
          <p:nvPr/>
        </p:nvPicPr>
        <p:blipFill>
          <a:blip r:embed="rId3"/>
          <a:stretch/>
        </p:blipFill>
        <p:spPr>
          <a:xfrm>
            <a:off x="261000" y="3240000"/>
            <a:ext cx="2613960" cy="1737720"/>
          </a:xfrm>
          <a:prstGeom prst="rect">
            <a:avLst/>
          </a:prstGeom>
          <a:ln w="0">
            <a:noFill/>
          </a:ln>
        </p:spPr>
      </p:pic>
      <p:pic>
        <p:nvPicPr>
          <p:cNvPr id="461" name="" descr=""/>
          <p:cNvPicPr/>
          <p:nvPr/>
        </p:nvPicPr>
        <p:blipFill>
          <a:blip r:embed="rId4"/>
          <a:stretch/>
        </p:blipFill>
        <p:spPr>
          <a:xfrm>
            <a:off x="5718960" y="4320000"/>
            <a:ext cx="3458160" cy="2337120"/>
          </a:xfrm>
          <a:prstGeom prst="rect">
            <a:avLst/>
          </a:prstGeom>
          <a:ln w="0">
            <a:noFill/>
          </a:ln>
        </p:spPr>
      </p:pic>
      <p:pic>
        <p:nvPicPr>
          <p:cNvPr id="462" name="" descr=""/>
          <p:cNvPicPr/>
          <p:nvPr/>
        </p:nvPicPr>
        <p:blipFill>
          <a:blip r:embed="rId5"/>
          <a:stretch/>
        </p:blipFill>
        <p:spPr>
          <a:xfrm>
            <a:off x="5580000" y="1620000"/>
            <a:ext cx="3597120" cy="2157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CustomShape 1"/>
          <p:cNvSpPr/>
          <p:nvPr/>
        </p:nvSpPr>
        <p:spPr>
          <a:xfrm>
            <a:off x="1056600" y="-3960"/>
            <a:ext cx="8048160" cy="72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ec8f12"/>
                </a:solidFill>
                <a:latin typeface="Arial"/>
                <a:ea typeface="DejaVu Sans"/>
              </a:rPr>
              <a:t>VIII. Федеральная государственная информационная система, обеспечивающая процесс досудебного (внесудебного) обжалования решений и действий (бездействия), совершенных при предоставлении государственных услуг (ФГИС ДО)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464" name="CustomShape 2"/>
          <p:cNvSpPr/>
          <p:nvPr/>
        </p:nvSpPr>
        <p:spPr>
          <a:xfrm>
            <a:off x="561240" y="3960000"/>
            <a:ext cx="8792640" cy="136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28600" indent="-221400" algn="just">
              <a:lnSpc>
                <a:spcPct val="100000"/>
              </a:lnSpc>
              <a:buClr>
                <a:srgbClr val="376092"/>
              </a:buClr>
              <a:buFont typeface="Wingdings" charset="2"/>
              <a:buChar char=""/>
            </a:pPr>
            <a:r>
              <a:rPr b="0" lang="ru-RU" sz="1200" spc="-1" strike="noStrike">
                <a:solidFill>
                  <a:srgbClr val="376092"/>
                </a:solidFill>
                <a:latin typeface="Arial"/>
                <a:ea typeface="DejaVu Sans"/>
              </a:rPr>
              <a:t>Федеральный государственный пожарный надзор</a:t>
            </a: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 marL="171360" indent="-164160" algn="just">
              <a:lnSpc>
                <a:spcPct val="100000"/>
              </a:lnSpc>
              <a:buClr>
                <a:srgbClr val="376092"/>
              </a:buClr>
              <a:buFont typeface="Wingdings" charset="2"/>
              <a:buChar char=""/>
            </a:pPr>
            <a:r>
              <a:rPr b="0" lang="ru-RU" sz="1200" spc="-1" strike="noStrike">
                <a:solidFill>
                  <a:srgbClr val="376092"/>
                </a:solidFill>
                <a:latin typeface="Arial"/>
                <a:ea typeface="DejaVu Sans"/>
              </a:rPr>
              <a:t>Федеральный государственный надзор в области защиты населения и территорий от чрезвычайных ситуаций</a:t>
            </a: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 marL="171360" indent="-164160" algn="just">
              <a:lnSpc>
                <a:spcPct val="100000"/>
              </a:lnSpc>
              <a:buClr>
                <a:srgbClr val="376092"/>
              </a:buClr>
              <a:buFont typeface="Wingdings" charset="2"/>
              <a:buChar char=""/>
            </a:pPr>
            <a:r>
              <a:rPr b="0" lang="ru-RU" sz="1200" spc="-1" strike="noStrike">
                <a:solidFill>
                  <a:srgbClr val="376092"/>
                </a:solidFill>
                <a:latin typeface="Arial"/>
                <a:ea typeface="DejaVu Sans"/>
              </a:rPr>
              <a:t>Федеральный государственный надзор в области гражданской обороны</a:t>
            </a: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 marL="171360" indent="-164160" algn="just">
              <a:lnSpc>
                <a:spcPct val="100000"/>
              </a:lnSpc>
              <a:buClr>
                <a:srgbClr val="376092"/>
              </a:buClr>
              <a:buFont typeface="Wingdings" charset="2"/>
              <a:buChar char=""/>
            </a:pPr>
            <a:r>
              <a:rPr b="0" lang="ru-RU" sz="1200" spc="-1" strike="noStrike">
                <a:solidFill>
                  <a:srgbClr val="376092"/>
                </a:solidFill>
                <a:latin typeface="Arial"/>
                <a:ea typeface="DejaVu Sans"/>
              </a:rPr>
              <a:t>Федеральный государственный контроль (надзор) за безопасностью людей на водных объектах</a:t>
            </a:r>
            <a:endParaRPr b="0" lang="ru-RU" sz="1200" spc="-1" strike="noStrike">
              <a:latin typeface="Arial"/>
            </a:endParaRPr>
          </a:p>
        </p:txBody>
      </p:sp>
      <p:pic>
        <p:nvPicPr>
          <p:cNvPr id="465" name="Picture 2" descr="F:\attachment.png"/>
          <p:cNvPicPr/>
          <p:nvPr/>
        </p:nvPicPr>
        <p:blipFill>
          <a:blip r:embed="rId1"/>
          <a:stretch/>
        </p:blipFill>
        <p:spPr>
          <a:xfrm>
            <a:off x="2880000" y="1440000"/>
            <a:ext cx="3233880" cy="1946880"/>
          </a:xfrm>
          <a:prstGeom prst="rect">
            <a:avLst/>
          </a:prstGeom>
          <a:ln w="12600">
            <a:solidFill>
              <a:srgbClr val="ec8f12"/>
            </a:solidFill>
            <a:round/>
          </a:ln>
        </p:spPr>
      </p:pic>
      <p:sp>
        <p:nvSpPr>
          <p:cNvPr id="466" name="CustomShape 3"/>
          <p:cNvSpPr/>
          <p:nvPr/>
        </p:nvSpPr>
        <p:spPr>
          <a:xfrm>
            <a:off x="222840" y="1080000"/>
            <a:ext cx="481104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Нарушений сроков рассмотрения досудебных жалоб по контрольно-надзорной деятельности не допущено.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67" name="Рисунок 8" descr=""/>
          <p:cNvPicPr/>
          <p:nvPr/>
        </p:nvPicPr>
        <p:blipFill>
          <a:blip r:embed="rId2"/>
          <a:stretch/>
        </p:blipFill>
        <p:spPr>
          <a:xfrm>
            <a:off x="653040" y="58680"/>
            <a:ext cx="479520" cy="633240"/>
          </a:xfrm>
          <a:prstGeom prst="rect">
            <a:avLst/>
          </a:prstGeom>
          <a:ln w="0">
            <a:noFill/>
          </a:ln>
          <a:effectLst>
            <a:outerShdw dir="8100000" dist="37674">
              <a:srgbClr val="000000">
                <a:alpha val="40000"/>
              </a:srgbClr>
            </a:outerShdw>
          </a:effectLst>
        </p:spPr>
      </p:pic>
      <p:sp>
        <p:nvSpPr>
          <p:cNvPr id="468" name="Line 4"/>
          <p:cNvSpPr/>
          <p:nvPr/>
        </p:nvSpPr>
        <p:spPr>
          <a:xfrm>
            <a:off x="0" y="772200"/>
            <a:ext cx="9720000" cy="205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9" name="CustomShape 5"/>
          <p:cNvSpPr/>
          <p:nvPr/>
        </p:nvSpPr>
        <p:spPr>
          <a:xfrm>
            <a:off x="9213120" y="24120"/>
            <a:ext cx="360360" cy="43056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ctr">
              <a:lnSpc>
                <a:spcPct val="100000"/>
              </a:lnSpc>
            </a:pPr>
            <a:fld id="{38B3B36D-14A7-4B3D-B41C-1E6AC4343BE2}" type="slidenum">
              <a:rPr b="1" lang="ru-RU" sz="1900" spc="-1" strike="noStrike">
                <a:solidFill>
                  <a:srgbClr val="ffffff"/>
                </a:solidFill>
                <a:latin typeface="Arial"/>
                <a:ea typeface="Calibri"/>
              </a:rPr>
              <a:t>13</a:t>
            </a:fld>
            <a:r>
              <a:rPr b="1" lang="ru-RU" sz="1900" spc="-1" strike="noStrike">
                <a:solidFill>
                  <a:srgbClr val="ffffff"/>
                </a:solidFill>
                <a:latin typeface="Arial"/>
                <a:ea typeface="Calibri"/>
              </a:rPr>
              <a:t>                                                  14</a:t>
            </a:r>
            <a:endParaRPr b="0" lang="ru-RU" sz="1900" spc="-1" strike="noStrike">
              <a:latin typeface="Arial"/>
            </a:endParaRPr>
          </a:p>
        </p:txBody>
      </p:sp>
      <p:sp>
        <p:nvSpPr>
          <p:cNvPr id="470" name="CustomShape 6"/>
          <p:cNvSpPr/>
          <p:nvPr/>
        </p:nvSpPr>
        <p:spPr>
          <a:xfrm>
            <a:off x="8820000" y="1080000"/>
            <a:ext cx="716040" cy="33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71" name="Line 7"/>
          <p:cNvSpPr/>
          <p:nvPr/>
        </p:nvSpPr>
        <p:spPr>
          <a:xfrm>
            <a:off x="360000" y="1440000"/>
            <a:ext cx="8820000" cy="36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2" name="CustomShape 8"/>
          <p:cNvSpPr/>
          <p:nvPr/>
        </p:nvSpPr>
        <p:spPr>
          <a:xfrm>
            <a:off x="490680" y="1739160"/>
            <a:ext cx="804240" cy="51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3" name="CustomShape 9"/>
          <p:cNvSpPr/>
          <p:nvPr/>
        </p:nvSpPr>
        <p:spPr>
          <a:xfrm>
            <a:off x="4860000" y="1080000"/>
            <a:ext cx="431388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1f497d"/>
                </a:solidFill>
                <a:latin typeface="Arial"/>
                <a:ea typeface="DejaVu Sans"/>
              </a:rPr>
              <a:t>  </a:t>
            </a:r>
            <a:r>
              <a:rPr b="0" lang="ru-RU" sz="1200" spc="-1" strike="noStrike">
                <a:solidFill>
                  <a:srgbClr val="1f497d"/>
                </a:solidFill>
                <a:latin typeface="Arial"/>
                <a:ea typeface="DejaVu Sans"/>
              </a:rPr>
              <a:t>Посредством ФГИС ДО досудебных жалоб поступило  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474" name="Line 10"/>
          <p:cNvSpPr/>
          <p:nvPr/>
        </p:nvSpPr>
        <p:spPr>
          <a:xfrm flipV="1">
            <a:off x="649800" y="3780000"/>
            <a:ext cx="8530200" cy="79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5" name="CustomShape 11"/>
          <p:cNvSpPr/>
          <p:nvPr/>
        </p:nvSpPr>
        <p:spPr>
          <a:xfrm>
            <a:off x="2520000" y="3393000"/>
            <a:ext cx="557388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Виды федерального государственного контроля (надзора) в отношении которых применяется  обязательный досудебный порядок рассмотрения жалоб </a:t>
            </a:r>
            <a:endParaRPr b="0" lang="ru-RU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109;p1" descr="https://rusmedpro.ru/assets/images/rf-map.png"/>
          <p:cNvPicPr/>
          <p:nvPr/>
        </p:nvPicPr>
        <p:blipFill>
          <a:blip r:embed="rId1"/>
          <a:stretch/>
        </p:blipFill>
        <p:spPr>
          <a:xfrm>
            <a:off x="91800" y="843840"/>
            <a:ext cx="1271160" cy="825480"/>
          </a:xfrm>
          <a:prstGeom prst="rect">
            <a:avLst/>
          </a:prstGeom>
          <a:ln w="0">
            <a:noFill/>
          </a:ln>
          <a:effectLst>
            <a:outerShdw dir="5400000" dist="50760">
              <a:srgbClr val="000000">
                <a:alpha val="0"/>
              </a:srgbClr>
            </a:outerShdw>
          </a:effectLst>
        </p:spPr>
      </p:pic>
      <p:sp>
        <p:nvSpPr>
          <p:cNvPr id="477" name="CustomShape 1"/>
          <p:cNvSpPr/>
          <p:nvPr/>
        </p:nvSpPr>
        <p:spPr>
          <a:xfrm>
            <a:off x="1270800" y="933120"/>
            <a:ext cx="8215560" cy="69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         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В целях совершенствования работы с обращениями граждан приказом МЧС России от 19.01.2022 № 30 утвержден Порядок взаимодействия территориальных органов МЧС России с уполномоченным по правам человека в субъекте Российской Федерации, в том числе порядок  оказания содействия уполномоченному по правам человека в субъекте Российской Федерации в предоставлении необходимой ему для рассмотрения жалобы информации территориальными органами МЧС России. 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78" name="Рисунок 8" descr=""/>
          <p:cNvPicPr/>
          <p:nvPr/>
        </p:nvPicPr>
        <p:blipFill>
          <a:blip r:embed="rId2"/>
          <a:stretch/>
        </p:blipFill>
        <p:spPr>
          <a:xfrm>
            <a:off x="597240" y="28080"/>
            <a:ext cx="479520" cy="633240"/>
          </a:xfrm>
          <a:prstGeom prst="rect">
            <a:avLst/>
          </a:prstGeom>
          <a:ln w="0">
            <a:noFill/>
          </a:ln>
          <a:effectLst>
            <a:outerShdw dir="8100000" dist="37674">
              <a:srgbClr val="000000">
                <a:alpha val="40000"/>
              </a:srgbClr>
            </a:outerShdw>
          </a:effectLst>
        </p:spPr>
      </p:pic>
      <p:sp>
        <p:nvSpPr>
          <p:cNvPr id="479" name="CustomShape 2"/>
          <p:cNvSpPr/>
          <p:nvPr/>
        </p:nvSpPr>
        <p:spPr>
          <a:xfrm>
            <a:off x="964080" y="165240"/>
            <a:ext cx="797436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ec8f12"/>
                </a:solidFill>
                <a:latin typeface="Arial"/>
                <a:ea typeface="DejaVu Sans"/>
              </a:rPr>
              <a:t>IX. Взаимодействие Главного управления и уполномоченного по правам человека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ec8f12"/>
                </a:solidFill>
                <a:latin typeface="Arial"/>
                <a:ea typeface="DejaVu Sans"/>
              </a:rPr>
              <a:t>В Иркутской области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480" name="CustomShape 3"/>
          <p:cNvSpPr/>
          <p:nvPr/>
        </p:nvSpPr>
        <p:spPr>
          <a:xfrm>
            <a:off x="9187200" y="0"/>
            <a:ext cx="360360" cy="43056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ctr">
              <a:lnSpc>
                <a:spcPct val="100000"/>
              </a:lnSpc>
            </a:pPr>
            <a:fld id="{843BD307-8187-4701-BEEE-5A22EFF172BA}" type="slidenum">
              <a:rPr b="1" lang="ru-RU" sz="1900" spc="-1" strike="noStrike">
                <a:solidFill>
                  <a:srgbClr val="ffffff"/>
                </a:solidFill>
                <a:latin typeface="Arial"/>
                <a:ea typeface="Calibri"/>
              </a:rPr>
              <a:t>13</a:t>
            </a:fld>
            <a:r>
              <a:rPr b="1" lang="ru-RU" sz="1900" spc="-1" strike="noStrike">
                <a:solidFill>
                  <a:srgbClr val="ffffff"/>
                </a:solidFill>
                <a:latin typeface="Arial"/>
                <a:ea typeface="Calibri"/>
              </a:rPr>
              <a:t>                                                  15</a:t>
            </a:r>
            <a:endParaRPr b="0" lang="ru-RU" sz="1900" spc="-1" strike="noStrike">
              <a:latin typeface="Arial"/>
            </a:endParaRPr>
          </a:p>
        </p:txBody>
      </p:sp>
      <p:sp>
        <p:nvSpPr>
          <p:cNvPr id="481" name="Line 4"/>
          <p:cNvSpPr/>
          <p:nvPr/>
        </p:nvSpPr>
        <p:spPr>
          <a:xfrm>
            <a:off x="-16200" y="734400"/>
            <a:ext cx="9720000" cy="205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2" name="CustomShape 5"/>
          <p:cNvSpPr/>
          <p:nvPr/>
        </p:nvSpPr>
        <p:spPr>
          <a:xfrm>
            <a:off x="5176800" y="5137920"/>
            <a:ext cx="47422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483" name="CustomShape 6"/>
          <p:cNvSpPr/>
          <p:nvPr/>
        </p:nvSpPr>
        <p:spPr>
          <a:xfrm>
            <a:off x="360000" y="2880000"/>
            <a:ext cx="9126360" cy="69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    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Заключено  Соглашение о взаимодействии между Уполномоченным по правам человека Иркутской области и Главным управлением Министерства Российской Федерации по делам гражданской обороны, чрезвычайным ситуациям и ликвидации последствий стихийных бедствий по Иркутской области от 30.03.2022 № 204. 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</p:txBody>
      </p:sp>
      <p:sp>
        <p:nvSpPr>
          <p:cNvPr id="484" name="CustomShape 7"/>
          <p:cNvSpPr/>
          <p:nvPr/>
        </p:nvSpPr>
        <p:spPr>
          <a:xfrm>
            <a:off x="5891760" y="3736440"/>
            <a:ext cx="39495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85" name="CustomShape 8"/>
          <p:cNvSpPr/>
          <p:nvPr/>
        </p:nvSpPr>
        <p:spPr>
          <a:xfrm>
            <a:off x="5730480" y="1643400"/>
            <a:ext cx="3772080" cy="54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Заключение ГУ МЧС России по субъектам РФ соглашений о взаимодействии с уполномоченными по правам человека в субъектах Российской Федерации.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86" name="Line 9"/>
          <p:cNvSpPr/>
          <p:nvPr/>
        </p:nvSpPr>
        <p:spPr>
          <a:xfrm>
            <a:off x="284760" y="2572200"/>
            <a:ext cx="4558680" cy="205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7" name="CustomShape 10"/>
          <p:cNvSpPr/>
          <p:nvPr/>
        </p:nvSpPr>
        <p:spPr>
          <a:xfrm>
            <a:off x="91800" y="1676160"/>
            <a:ext cx="474480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Основные формы взаимодействия Главного управления с уполномоченным по правам человека  в Иркутской области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88" name="Рисунок 65" descr="Рукопожатие"/>
          <p:cNvPicPr/>
          <p:nvPr/>
        </p:nvPicPr>
        <p:blipFill>
          <a:blip r:embed="rId3"/>
          <a:stretch/>
        </p:blipFill>
        <p:spPr>
          <a:xfrm>
            <a:off x="4955400" y="1565640"/>
            <a:ext cx="756000" cy="712440"/>
          </a:xfrm>
          <a:prstGeom prst="rect">
            <a:avLst/>
          </a:prstGeom>
          <a:ln w="0">
            <a:noFill/>
          </a:ln>
        </p:spPr>
      </p:pic>
      <p:sp>
        <p:nvSpPr>
          <p:cNvPr id="489" name="CustomShape 11"/>
          <p:cNvSpPr/>
          <p:nvPr/>
        </p:nvSpPr>
        <p:spPr>
          <a:xfrm>
            <a:off x="168840" y="3780000"/>
            <a:ext cx="4779720" cy="252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171360" indent="-164160" algn="just">
              <a:lnSpc>
                <a:spcPct val="100000"/>
              </a:lnSpc>
              <a:buClr>
                <a:srgbClr val="1f497d"/>
              </a:buClr>
              <a:buFont typeface="Wingdings" charset="2"/>
              <a:buChar char=""/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Times New Roman"/>
              </a:rPr>
              <a:t>оказание содействия уполномоченному в проверке информации по обстоятельствам, изложенным в обращении гражданина (предоставление необходимых сведений, документов, материалов и иной информации); 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marL="171360" indent="-164160" algn="just">
              <a:lnSpc>
                <a:spcPct val="100000"/>
              </a:lnSpc>
              <a:buClr>
                <a:srgbClr val="1f497d"/>
              </a:buClr>
              <a:buFont typeface="Wingdings" charset="2"/>
              <a:buChar char=""/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Times New Roman"/>
              </a:rPr>
              <a:t>принятие мер, направленных на защиту прав, свобод и законных интересов человека и гражданина, восстановление их нарушенных прав;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marL="171360" indent="-164160" algn="just">
              <a:lnSpc>
                <a:spcPct val="100000"/>
              </a:lnSpc>
              <a:buClr>
                <a:srgbClr val="1f497d"/>
              </a:buClr>
              <a:buFont typeface="Wingdings" charset="2"/>
              <a:buChar char=""/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Times New Roman"/>
              </a:rPr>
              <a:t>проведение совместных мероприятий (совещаний, рабочих встреч, семинаров), в том числе мероприятий по вопросам безопасности жизнедеятельности;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marL="171360" indent="-164160" algn="just">
              <a:lnSpc>
                <a:spcPct val="100000"/>
              </a:lnSpc>
              <a:buClr>
                <a:srgbClr val="1f497d"/>
              </a:buClr>
              <a:buFont typeface="Wingdings" charset="2"/>
              <a:buChar char=""/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Times New Roman"/>
              </a:rPr>
              <a:t>проведение совместных приемов граждан, в том числе с использованием видеоконференцсвязи, информационно-телекоммуникационной сети «Интернет», иных доступных средств коммуникации.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</p:txBody>
      </p:sp>
      <p:sp>
        <p:nvSpPr>
          <p:cNvPr id="490" name="Line 12"/>
          <p:cNvSpPr/>
          <p:nvPr/>
        </p:nvSpPr>
        <p:spPr>
          <a:xfrm>
            <a:off x="5130360" y="2592720"/>
            <a:ext cx="4434120" cy="540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91" name="" descr=""/>
          <p:cNvPicPr/>
          <p:nvPr/>
        </p:nvPicPr>
        <p:blipFill>
          <a:blip r:embed="rId4"/>
          <a:stretch/>
        </p:blipFill>
        <p:spPr>
          <a:xfrm>
            <a:off x="5536800" y="3420000"/>
            <a:ext cx="3818160" cy="2514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109;p1_1" descr="https://rusmedpro.ru/assets/images/rf-map.png"/>
          <p:cNvPicPr/>
          <p:nvPr/>
        </p:nvPicPr>
        <p:blipFill>
          <a:blip r:embed="rId1"/>
          <a:stretch/>
        </p:blipFill>
        <p:spPr>
          <a:xfrm>
            <a:off x="91800" y="734400"/>
            <a:ext cx="1271160" cy="825480"/>
          </a:xfrm>
          <a:prstGeom prst="rect">
            <a:avLst/>
          </a:prstGeom>
          <a:ln w="0">
            <a:noFill/>
          </a:ln>
          <a:effectLst>
            <a:outerShdw dir="5400000" dist="50760">
              <a:srgbClr val="000000">
                <a:alpha val="0"/>
              </a:srgbClr>
            </a:outerShdw>
          </a:effectLst>
        </p:spPr>
      </p:pic>
      <p:sp>
        <p:nvSpPr>
          <p:cNvPr id="493" name="CustomShape 1"/>
          <p:cNvSpPr/>
          <p:nvPr/>
        </p:nvSpPr>
        <p:spPr>
          <a:xfrm>
            <a:off x="360000" y="1440000"/>
            <a:ext cx="9126360" cy="511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      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Подача жалобы на акт и предписание, а так же на действие должностных лиц контрольного (надзорного) органа в рамках проведённого контрольно (надзорного) мероприятия осуществляется в порядке статьи 40 Федерального закона от 31.07.2020 № 248-ФЗ «О государственном контроле (надзоре) и муниципальном контроле в Российской Федерации», в рамках досудебного обжалования решений.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       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Жалоба подаётся контролируемым лицом в уполномоченный орган только в электронном виде с использованием Единого портала государственных и муниципальных услуг (вкладка «жалоба на решение контрольных органов» по ссылке https://knd.gosuslugi.ru), подписывается электронной подписью.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       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Отсрочка исполнения решений органов государственного пожарного надзора осуществляется в порядке статьи 93 Федерального закона от 31.07.2020 № 248-ФЗ «О государственном контроле (надзоре) и муниципальном контроле в Российской Федерации», в рамках досудебного обжалования решений. Ходатайство подается контролируемым лицом в уполномоченный орган только в электронном виде с использованием Единого портала государственных и муниципальных услуг (вкладка «Продление срока исполнения предписания» по ссылке https://knd.gosuslugi.ru), подписывается электронной подписью.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       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На основании изложенного сообщаем, что способов подачи ходатайств, кроме как в форме электронного документа с использованием Единого портала государственных и муниципальных услуг, не предусмотрено. 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       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Дополнительно сообщаем, что на официальном Интернет-портале Главного управления (путь: Главная/Деятельность/Направления деятельности/Управление надзорной деятельности и профилактической работы/Порядок обжалования решений, действий (бездействия) должностных лиц надзорных органов) размещён порядок обжалования решений, действий (бездействий) должностных лиц надзорных органов, в том числе порядок действий в случае отсутствия на форме подачи жалобы услуги «Жалоба на решение контрольных (надзорных) органов» Единого портала государственных и муниципальных услуг информации о проверках в отношении контролируемого лица.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    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       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За 1 квартал 2024 года сотрудниками отдела по работе с обращениями граждан в целях совершенствования работы с обращениями граждан и повышения профессиональной грамотности сотрудников Главного управления проводились следующие мероприятия: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- на служебных совещаниях с аппаратом УНД и ПР, начальниками и сотрудниками территориальных отделов НД и ПР УНД и ПР Главного управления МЧС России по Иркутской области доведёны анализы недостатков работы по обращениям граждан в системе электронного документооборота;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- ежедневно оказывается практическая помощь делопроизводителям структурных подразделений Главного управления в вопросах ведения делопроизводства и по работе с обращениями граждан;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- регулярно ведётся работа с исполнителями по совершенствованию работы с обращениями граждан.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- проведено 1 проверочное мероприятие  в отделах надзорной деятельности и профилактической работы УНД ГУ МЧС России по Иркутской области на предмет организации работы с обращениями граждан, выявление нарушений, а также осуществление методической помощи. Проверен отдел надзорной деятельности и профилактической работы по г. Тулуну и Тулунскому району.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      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Вывод: В Главном управлении МЧС России по Иркутской области работа с обращениями граждан ведётся в строгом соответствии с Федеральным законом от 02.05.2006 года № 59-ФЗ «О порядке рассмотрения обращений граждан Российской Федерации», организована эффективная система контроля за рассмотрением обращений с использованием инструментов СЭД.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94" name="Рисунок 8_2" descr=""/>
          <p:cNvPicPr/>
          <p:nvPr/>
        </p:nvPicPr>
        <p:blipFill>
          <a:blip r:embed="rId2"/>
          <a:stretch/>
        </p:blipFill>
        <p:spPr>
          <a:xfrm>
            <a:off x="597240" y="28080"/>
            <a:ext cx="479520" cy="633240"/>
          </a:xfrm>
          <a:prstGeom prst="rect">
            <a:avLst/>
          </a:prstGeom>
          <a:ln w="0">
            <a:noFill/>
          </a:ln>
          <a:effectLst>
            <a:outerShdw dir="8100000" dist="37674">
              <a:srgbClr val="000000">
                <a:alpha val="40000"/>
              </a:srgbClr>
            </a:outerShdw>
          </a:effectLst>
        </p:spPr>
      </p:pic>
      <p:sp>
        <p:nvSpPr>
          <p:cNvPr id="495" name="CustomShape 2"/>
          <p:cNvSpPr/>
          <p:nvPr/>
        </p:nvSpPr>
        <p:spPr>
          <a:xfrm>
            <a:off x="964080" y="165240"/>
            <a:ext cx="797436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ec8f12"/>
                </a:solidFill>
                <a:latin typeface="Arial"/>
                <a:ea typeface="DejaVu Sans"/>
              </a:rPr>
              <a:t>X. Организация работы в Главном управлении Иркутской области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496" name="CustomShape 3"/>
          <p:cNvSpPr/>
          <p:nvPr/>
        </p:nvSpPr>
        <p:spPr>
          <a:xfrm>
            <a:off x="9187200" y="0"/>
            <a:ext cx="360360" cy="43056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ctr">
              <a:lnSpc>
                <a:spcPct val="100000"/>
              </a:lnSpc>
            </a:pPr>
            <a:fld id="{780C9D7B-765D-4C34-A04F-69E680EAB1DA}" type="slidenum">
              <a:rPr b="1" lang="ru-RU" sz="1900" spc="-1" strike="noStrike">
                <a:solidFill>
                  <a:srgbClr val="ffffff"/>
                </a:solidFill>
                <a:latin typeface="Arial"/>
                <a:ea typeface="Calibri"/>
              </a:rPr>
              <a:t>13</a:t>
            </a:fld>
            <a:r>
              <a:rPr b="1" lang="ru-RU" sz="1900" spc="-1" strike="noStrike">
                <a:solidFill>
                  <a:srgbClr val="ffffff"/>
                </a:solidFill>
                <a:latin typeface="Arial"/>
                <a:ea typeface="Calibri"/>
              </a:rPr>
              <a:t>                                                  16</a:t>
            </a:r>
            <a:endParaRPr b="0" lang="ru-RU" sz="1900" spc="-1" strike="noStrike">
              <a:latin typeface="Arial"/>
            </a:endParaRPr>
          </a:p>
        </p:txBody>
      </p:sp>
      <p:sp>
        <p:nvSpPr>
          <p:cNvPr id="497" name="Line 4"/>
          <p:cNvSpPr/>
          <p:nvPr/>
        </p:nvSpPr>
        <p:spPr>
          <a:xfrm>
            <a:off x="-16200" y="734400"/>
            <a:ext cx="9720000" cy="205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8" name="CustomShape 5"/>
          <p:cNvSpPr/>
          <p:nvPr/>
        </p:nvSpPr>
        <p:spPr>
          <a:xfrm>
            <a:off x="5176800" y="5137920"/>
            <a:ext cx="47422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499" name="CustomShape 6"/>
          <p:cNvSpPr/>
          <p:nvPr/>
        </p:nvSpPr>
        <p:spPr>
          <a:xfrm>
            <a:off x="5891760" y="3736440"/>
            <a:ext cx="39495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00" name="Line 7"/>
          <p:cNvSpPr/>
          <p:nvPr/>
        </p:nvSpPr>
        <p:spPr>
          <a:xfrm>
            <a:off x="301320" y="4299480"/>
            <a:ext cx="4558680" cy="205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1" name="Line 8"/>
          <p:cNvSpPr/>
          <p:nvPr/>
        </p:nvSpPr>
        <p:spPr>
          <a:xfrm>
            <a:off x="5040000" y="4320000"/>
            <a:ext cx="4434120" cy="540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109;p1_0" descr="https://rusmedpro.ru/assets/images/rf-map.png"/>
          <p:cNvPicPr/>
          <p:nvPr/>
        </p:nvPicPr>
        <p:blipFill>
          <a:blip r:embed="rId1"/>
          <a:stretch/>
        </p:blipFill>
        <p:spPr>
          <a:xfrm>
            <a:off x="91800" y="734400"/>
            <a:ext cx="1271160" cy="825480"/>
          </a:xfrm>
          <a:prstGeom prst="rect">
            <a:avLst/>
          </a:prstGeom>
          <a:ln w="0">
            <a:noFill/>
          </a:ln>
          <a:effectLst>
            <a:outerShdw dir="5400000" dist="50760">
              <a:srgbClr val="000000">
                <a:alpha val="0"/>
              </a:srgbClr>
            </a:outerShdw>
          </a:effectLst>
        </p:spPr>
      </p:pic>
      <p:sp>
        <p:nvSpPr>
          <p:cNvPr id="503" name="CustomShape 1"/>
          <p:cNvSpPr/>
          <p:nvPr/>
        </p:nvSpPr>
        <p:spPr>
          <a:xfrm>
            <a:off x="360000" y="1440000"/>
            <a:ext cx="9126360" cy="541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      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Организована работа по участию в эксперименте в соответствии с приказом МЧС России от 18 августа 2023 № 841 «О проведении в МЧС России эксперимента по использованию федеральной государственной информационной системы «Единый портал государственных и муниципальных услуг (функций)» для направления гражданами и юридическими лицами сообщений и обращений, а также для направления ответов на указанные сообщения и обращения». В рамках данного эксперимента осуществляется работа в Платформе обратной связи.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     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«Госсуслуги Решаем вместе» - приложение для решения проблем. Подавайте жалобы, задавайте вопросы, вносите предложения, участвуйте в опросах и голосованиях, чтобы повысить качество жизни.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        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Прежде, чем направить сообщение ознакомьтесь с информацией: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           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1. Для подачи сообщения гражданин должен иметь подтверждённую учётную запись на едином портале.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           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2. Для направления сообщения необходимо корректно  заполнить поля электронной формы.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           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3. Одно сообщение должно содержать информацию только об одной проблеме (одном предложении) .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           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4. В случае необходимости Вы можете приложить к сообщению документы и материалы в электронной форме.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           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5. В качестве приложений к сообщению допускаются фотографии имеющие высокое разрешение и качество.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    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6. При поступлении на Единый портал сообщению присваивается регистрационный номер. Уведомление о присвоении сообщению регистрационного номера направляется на указанный Вами в профиле Единого портала адрес электронной почты и в Ваш личный кабинет на Едином портале.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      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7. Подготовка ответа на сообщение осуществляется уполномоченными представителями органов и организаций, не превышающие 30 календарных дней или 10 календарных дней для отдельных категорий сообщений, обрабатываемых в ускоренном порядке.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           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8. Если сообщение содержит информацию о проблеме (предложении), решение которой( реализация которого) не входит в компетенцию органа или организации получивших сообщение, оно будет перенаправлено в орган или организацию, в компетенцию которых входит решение обозначенной проблемы (реализация обозначенного в сообщении предложения), о чём Вам будет направлено уведомление на указанный Вами в профиле Единого портала адрес электронной почты и в Ваш личный кабинет на Едином портале.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      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       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          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В целях реализации Плана мероприятий по внедрению принципов клиентоцентричности в деятельность МЧС России произведена генерация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QR-кода для перехода на форму подачи обращений граждан официального интернет-портала МЧС России. QR-код размещён на информационных стендах административных зданий территориальных органов и организаций МЧС России, а также других общедоступных местах.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      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Использование QR-кода позволяет гражданам напрямую переходить на страницу официального интернет-портала МЧС России для подачи обращений, оптимизируя путь при подаче обращения.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      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     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       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Calibri"/>
              </a:rPr>
              <a:t>       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504" name="Рисунок 8_1" descr=""/>
          <p:cNvPicPr/>
          <p:nvPr/>
        </p:nvPicPr>
        <p:blipFill>
          <a:blip r:embed="rId2"/>
          <a:stretch/>
        </p:blipFill>
        <p:spPr>
          <a:xfrm>
            <a:off x="597240" y="28080"/>
            <a:ext cx="479520" cy="633240"/>
          </a:xfrm>
          <a:prstGeom prst="rect">
            <a:avLst/>
          </a:prstGeom>
          <a:ln w="0">
            <a:noFill/>
          </a:ln>
          <a:effectLst>
            <a:outerShdw dir="8100000" dist="37674">
              <a:srgbClr val="000000">
                <a:alpha val="40000"/>
              </a:srgbClr>
            </a:outerShdw>
          </a:effectLst>
        </p:spPr>
      </p:pic>
      <p:sp>
        <p:nvSpPr>
          <p:cNvPr id="505" name="CustomShape 2"/>
          <p:cNvSpPr/>
          <p:nvPr/>
        </p:nvSpPr>
        <p:spPr>
          <a:xfrm>
            <a:off x="964080" y="165240"/>
            <a:ext cx="797436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ec8f12"/>
                </a:solidFill>
                <a:latin typeface="Arial"/>
                <a:ea typeface="DejaVu Sans"/>
              </a:rPr>
              <a:t>X. Организация работы в Главном управлении Иркутской области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06" name="CustomShape 3"/>
          <p:cNvSpPr/>
          <p:nvPr/>
        </p:nvSpPr>
        <p:spPr>
          <a:xfrm>
            <a:off x="9187200" y="0"/>
            <a:ext cx="360360" cy="43056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ctr">
              <a:lnSpc>
                <a:spcPct val="100000"/>
              </a:lnSpc>
            </a:pPr>
            <a:fld id="{DA694619-2FB7-47B9-88B9-09EE9EF63A3B}" type="slidenum">
              <a:rPr b="1" lang="ru-RU" sz="1900" spc="-1" strike="noStrike">
                <a:solidFill>
                  <a:srgbClr val="ffffff"/>
                </a:solidFill>
                <a:latin typeface="Arial"/>
                <a:ea typeface="Calibri"/>
              </a:rPr>
              <a:t>&lt;номер&gt;</a:t>
            </a:fld>
            <a:r>
              <a:rPr b="1" lang="ru-RU" sz="1900" spc="-1" strike="noStrike">
                <a:solidFill>
                  <a:srgbClr val="ffffff"/>
                </a:solidFill>
                <a:latin typeface="Arial"/>
                <a:ea typeface="Calibri"/>
              </a:rPr>
              <a:t>                                                  17</a:t>
            </a:r>
            <a:endParaRPr b="0" lang="ru-RU" sz="1900" spc="-1" strike="noStrike">
              <a:latin typeface="Arial"/>
            </a:endParaRPr>
          </a:p>
        </p:txBody>
      </p:sp>
      <p:sp>
        <p:nvSpPr>
          <p:cNvPr id="507" name="Line 4"/>
          <p:cNvSpPr/>
          <p:nvPr/>
        </p:nvSpPr>
        <p:spPr>
          <a:xfrm>
            <a:off x="-16200" y="734400"/>
            <a:ext cx="9720000" cy="205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8" name="CustomShape 5"/>
          <p:cNvSpPr/>
          <p:nvPr/>
        </p:nvSpPr>
        <p:spPr>
          <a:xfrm>
            <a:off x="5176800" y="5137920"/>
            <a:ext cx="47422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509" name="CustomShape 6"/>
          <p:cNvSpPr/>
          <p:nvPr/>
        </p:nvSpPr>
        <p:spPr>
          <a:xfrm>
            <a:off x="5891760" y="3736440"/>
            <a:ext cx="39495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10" name="Line 7"/>
          <p:cNvSpPr/>
          <p:nvPr/>
        </p:nvSpPr>
        <p:spPr>
          <a:xfrm>
            <a:off x="360000" y="4898880"/>
            <a:ext cx="4558680" cy="205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1" name="Line 8"/>
          <p:cNvSpPr/>
          <p:nvPr/>
        </p:nvSpPr>
        <p:spPr>
          <a:xfrm>
            <a:off x="4981320" y="4908240"/>
            <a:ext cx="4378680" cy="205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Рисунок 5" descr=""/>
          <p:cNvPicPr/>
          <p:nvPr/>
        </p:nvPicPr>
        <p:blipFill>
          <a:blip r:embed="rId1"/>
          <a:stretch/>
        </p:blipFill>
        <p:spPr>
          <a:xfrm>
            <a:off x="624240" y="218880"/>
            <a:ext cx="2436120" cy="6058800"/>
          </a:xfrm>
          <a:prstGeom prst="rect">
            <a:avLst/>
          </a:prstGeom>
          <a:ln w="0">
            <a:noFill/>
          </a:ln>
          <a:effectLst>
            <a:glow rad="1803240">
              <a:srgbClr val="31859c">
                <a:alpha val="6000"/>
              </a:srgbClr>
            </a:glow>
          </a:effectLst>
        </p:spPr>
      </p:pic>
      <p:sp>
        <p:nvSpPr>
          <p:cNvPr id="513" name="CustomShape 1"/>
          <p:cNvSpPr/>
          <p:nvPr/>
        </p:nvSpPr>
        <p:spPr>
          <a:xfrm>
            <a:off x="397800" y="1080000"/>
            <a:ext cx="9061560" cy="600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171360" indent="-164160" algn="just">
              <a:lnSpc>
                <a:spcPct val="115000"/>
              </a:lnSpc>
              <a:buClr>
                <a:srgbClr val="e46c0a"/>
              </a:buClr>
              <a:buFont typeface="Wingdings" charset="2"/>
              <a:buChar char=""/>
            </a:pPr>
            <a:r>
              <a:rPr b="1" i="1" lang="ru-RU" sz="1000" spc="-1" strike="noStrike">
                <a:solidFill>
                  <a:srgbClr val="e46c0a"/>
                </a:solidFill>
                <a:latin typeface="Arial"/>
                <a:ea typeface="Times New Roman"/>
              </a:rPr>
              <a:t>Обеспечить</a:t>
            </a:r>
            <a:r>
              <a:rPr b="0" i="1" lang="ru-RU" sz="1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1000" spc="-1" strike="noStrike">
                <a:solidFill>
                  <a:srgbClr val="0070c0"/>
                </a:solidFill>
                <a:latin typeface="Arial"/>
                <a:ea typeface="Times New Roman"/>
              </a:rPr>
              <a:t>безусловное выполнение требований законодательства Российской Федерации при организации работы с обращениями граждан, уделяя особое внимание соблюдению сроков ответов на обращения граждан и полноте этих ответов, в строгом соответствии с требованиями Федерального закона от 02.05.2006    № 59-ФЗ,  приказов МЧС России от 29.12.2021 № 933,  а также исключить случаи необоснованного продления сроков;</a:t>
            </a:r>
            <a:endParaRPr b="0" lang="ru-RU" sz="1000" spc="-1" strike="noStrike">
              <a:latin typeface="Arial"/>
            </a:endParaRPr>
          </a:p>
          <a:p>
            <a:pPr marL="171360" indent="-164160" algn="just">
              <a:lnSpc>
                <a:spcPct val="115000"/>
              </a:lnSpc>
              <a:buClr>
                <a:srgbClr val="e46c0a"/>
              </a:buClr>
              <a:buFont typeface="Wingdings" charset="2"/>
              <a:buChar char=""/>
            </a:pPr>
            <a:r>
              <a:rPr b="1" i="1" lang="ru-RU" sz="1000" spc="-1" strike="noStrike">
                <a:solidFill>
                  <a:srgbClr val="e46c0a"/>
                </a:solidFill>
                <a:latin typeface="Arial"/>
                <a:ea typeface="Times New Roman"/>
              </a:rPr>
              <a:t>Обеспечить</a:t>
            </a:r>
            <a:r>
              <a:rPr b="0" lang="ru-RU" sz="1000" spc="-1" strike="noStrike">
                <a:solidFill>
                  <a:srgbClr val="0070c0"/>
                </a:solidFill>
                <a:latin typeface="Arial"/>
                <a:ea typeface="Times New Roman"/>
              </a:rPr>
              <a:t> эффективную систему контроля за порядком  и  сроками рассмотрения обращений граждан, в том числе поступающих </a:t>
            </a:r>
            <a:br/>
            <a:r>
              <a:rPr b="0" lang="ru-RU" sz="1000" spc="-1" strike="noStrike">
                <a:solidFill>
                  <a:srgbClr val="0070c0"/>
                </a:solidFill>
                <a:latin typeface="Arial"/>
                <a:ea typeface="Times New Roman"/>
              </a:rPr>
              <a:t>в  территориальные подразделения надзорной деятельности и профилактической работы  Главного управления, в случаях нарушения сроков исполнения поручений  инициировать служебные проверки в отношении должностных лиц, допустивших нарушение сроков направления ответов гражданам;</a:t>
            </a:r>
            <a:endParaRPr b="0" lang="ru-RU" sz="1000" spc="-1" strike="noStrike">
              <a:latin typeface="Arial"/>
            </a:endParaRPr>
          </a:p>
          <a:p>
            <a:pPr marL="171360" indent="-164160" algn="just">
              <a:lnSpc>
                <a:spcPct val="115000"/>
              </a:lnSpc>
              <a:buClr>
                <a:srgbClr val="e46c0a"/>
              </a:buClr>
              <a:buFont typeface="Wingdings" charset="2"/>
              <a:buChar char=""/>
            </a:pPr>
            <a:r>
              <a:rPr b="1" i="1" lang="ru-RU" sz="1000" spc="-1" strike="noStrike">
                <a:solidFill>
                  <a:srgbClr val="e46c0a"/>
                </a:solidFill>
                <a:latin typeface="Arial"/>
                <a:ea typeface="Times New Roman"/>
              </a:rPr>
              <a:t>Установить</a:t>
            </a:r>
            <a:r>
              <a:rPr b="1" lang="ru-RU" sz="1000" spc="-1" strike="noStrike">
                <a:solidFill>
                  <a:srgbClr val="e46c0a"/>
                </a:solidFill>
                <a:latin typeface="Arial"/>
                <a:ea typeface="Times New Roman"/>
              </a:rPr>
              <a:t> </a:t>
            </a: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Times New Roman"/>
              </a:rPr>
              <a:t>особый контроль за рассмотрением обращений граждан, поднимающих общественно значимые проблемы, в первую очередь содержащих факты нарушения действующего законодательства, коррупции, злоупотребления должностными лицами служебным положением;</a:t>
            </a:r>
            <a:endParaRPr b="0" lang="ru-RU" sz="1000" spc="-1" strike="noStrike">
              <a:latin typeface="Arial"/>
            </a:endParaRPr>
          </a:p>
          <a:p>
            <a:pPr marL="171360" indent="-164160" algn="just">
              <a:lnSpc>
                <a:spcPct val="115000"/>
              </a:lnSpc>
              <a:buClr>
                <a:srgbClr val="e46c0a"/>
              </a:buClr>
              <a:buFont typeface="Wingdings" charset="2"/>
              <a:buChar char=""/>
            </a:pPr>
            <a:r>
              <a:rPr b="1" i="1" lang="ru-RU" sz="1000" spc="-1" strike="noStrike">
                <a:solidFill>
                  <a:srgbClr val="e46c0a"/>
                </a:solidFill>
                <a:latin typeface="Arial"/>
                <a:ea typeface="Times New Roman"/>
              </a:rPr>
              <a:t>Проводить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Times New Roman"/>
              </a:rPr>
              <a:t>анализ обращений граждан, выявлять проблемные вопросы и вырабатывать предложения по их решению;</a:t>
            </a:r>
            <a:endParaRPr b="0" lang="ru-RU" sz="1000" spc="-1" strike="noStrike">
              <a:latin typeface="Arial"/>
            </a:endParaRPr>
          </a:p>
          <a:p>
            <a:pPr marL="171360" indent="-164160" algn="just">
              <a:lnSpc>
                <a:spcPct val="100000"/>
              </a:lnSpc>
              <a:buClr>
                <a:srgbClr val="e46c0a"/>
              </a:buClr>
              <a:buFont typeface="Wingdings" charset="2"/>
              <a:buChar char=""/>
            </a:pPr>
            <a:r>
              <a:rPr b="1" i="1" lang="ru-RU" sz="1000" spc="-1" strike="noStrike">
                <a:solidFill>
                  <a:srgbClr val="e46c0a"/>
                </a:solidFill>
                <a:latin typeface="Arial"/>
                <a:ea typeface="Times New Roman"/>
              </a:rPr>
              <a:t>Усилить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Times New Roman"/>
              </a:rPr>
              <a:t>профилактическую работу с населением в области соблюдение норм пожарной безопасности, увеличить информирование населения по вопросам пожарной безопасности и гражданской обороны, размещать на сайте Главного управления актуализированные  нормативные правовые акты, памятки и другую печатную продукцию на информационных стендах в многоквартирных домах, садовых некоммерческих товариществах и общественных местах; </a:t>
            </a:r>
            <a:endParaRPr b="0" lang="ru-RU" sz="1000" spc="-1" strike="noStrike">
              <a:latin typeface="Arial"/>
            </a:endParaRPr>
          </a:p>
          <a:p>
            <a:pPr marL="171360" indent="-164160" algn="just">
              <a:lnSpc>
                <a:spcPct val="100000"/>
              </a:lnSpc>
              <a:buClr>
                <a:srgbClr val="e46c0a"/>
              </a:buClr>
              <a:buFont typeface="Wingdings" charset="2"/>
              <a:buChar char=""/>
            </a:pPr>
            <a:r>
              <a:rPr b="1" i="1" lang="ru-RU" sz="1000" spc="-1" strike="noStrike">
                <a:solidFill>
                  <a:srgbClr val="e46c0a"/>
                </a:solidFill>
                <a:latin typeface="Arial"/>
                <a:ea typeface="Times New Roman"/>
              </a:rPr>
              <a:t>Усилить</a:t>
            </a: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Times New Roman"/>
              </a:rPr>
              <a:t> работу по информированию граждан о порядке рассмотрения обращений и проведения личного приема должностными лицами</a:t>
            </a:r>
            <a:br/>
            <a:r>
              <a:rPr b="0" lang="ru-RU" sz="1000" spc="-1" strike="noStrike">
                <a:solidFill>
                  <a:srgbClr val="376092"/>
                </a:solidFill>
                <a:latin typeface="Arial"/>
                <a:ea typeface="Times New Roman"/>
              </a:rPr>
              <a:t> ГУ МЧС России по субъектам РФ;</a:t>
            </a:r>
            <a:endParaRPr b="0" lang="ru-RU" sz="1000" spc="-1" strike="noStrike">
              <a:latin typeface="Arial"/>
            </a:endParaRPr>
          </a:p>
          <a:p>
            <a:pPr marL="171360" indent="-164160" algn="just">
              <a:lnSpc>
                <a:spcPct val="115000"/>
              </a:lnSpc>
              <a:buClr>
                <a:srgbClr val="e46c0a"/>
              </a:buClr>
              <a:buFont typeface="Wingdings" charset="2"/>
              <a:buChar char=""/>
            </a:pPr>
            <a:r>
              <a:rPr b="1" i="1" lang="ru-RU" sz="1000" spc="-1" strike="noStrike">
                <a:solidFill>
                  <a:srgbClr val="e46c0a"/>
                </a:solidFill>
                <a:latin typeface="Arial"/>
                <a:ea typeface="Times New Roman"/>
              </a:rPr>
              <a:t>Продолжить</a:t>
            </a:r>
            <a:r>
              <a:rPr b="1" lang="ru-RU" sz="1000" spc="-1" strike="noStrike">
                <a:solidFill>
                  <a:srgbClr val="e46c0a"/>
                </a:solidFill>
                <a:latin typeface="Arial"/>
                <a:ea typeface="Times New Roman"/>
              </a:rPr>
              <a:t> </a:t>
            </a: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Times New Roman"/>
              </a:rPr>
              <a:t>проводить разъяснительную работу с личным составом с целью разъяснения их прав, гарантий, а так же решения проблемных вопросов возникающих в процессе прохождения службы, касающуюся вопросов предоставления отпусков (отгулов), выплаты денежной компенсации за вещевое имущество, размещать актуальную информацию о социальных гарантиях сотрудников и работников </a:t>
            </a:r>
            <a:br/>
            <a:r>
              <a:rPr b="0" lang="ru-RU" sz="1000" spc="-1" strike="noStrike">
                <a:solidFill>
                  <a:srgbClr val="376092"/>
                </a:solidFill>
                <a:latin typeface="Arial"/>
                <a:ea typeface="Times New Roman"/>
              </a:rPr>
              <a:t>на информационных стендах территориальных органов МЧС России; </a:t>
            </a:r>
            <a:endParaRPr b="0" lang="ru-RU" sz="1000" spc="-1" strike="noStrike">
              <a:latin typeface="Arial"/>
            </a:endParaRPr>
          </a:p>
          <a:p>
            <a:pPr marL="171360" indent="-164160" algn="just">
              <a:lnSpc>
                <a:spcPct val="115000"/>
              </a:lnSpc>
              <a:buClr>
                <a:srgbClr val="e46c0a"/>
              </a:buClr>
              <a:buFont typeface="Wingdings" charset="2"/>
              <a:buChar char=""/>
            </a:pPr>
            <a:r>
              <a:rPr b="1" i="1" lang="ru-RU" sz="1000" spc="-1" strike="noStrike">
                <a:solidFill>
                  <a:srgbClr val="e46c0a"/>
                </a:solidFill>
                <a:latin typeface="Arial"/>
                <a:ea typeface="Times New Roman"/>
              </a:rPr>
              <a:t>Совмещать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Times New Roman"/>
              </a:rPr>
              <a:t>плановые командировки начальника Главного управления с приемом граждан и личного состава на местах; </a:t>
            </a:r>
            <a:endParaRPr b="0" lang="ru-RU" sz="1000" spc="-1" strike="noStrike">
              <a:latin typeface="Arial"/>
            </a:endParaRPr>
          </a:p>
          <a:p>
            <a:pPr marL="171360" indent="-164160" algn="just">
              <a:lnSpc>
                <a:spcPct val="115000"/>
              </a:lnSpc>
              <a:buClr>
                <a:srgbClr val="e46c0a"/>
              </a:buClr>
              <a:buFont typeface="Wingdings" charset="2"/>
              <a:buChar char=""/>
            </a:pPr>
            <a:r>
              <a:rPr b="1" i="1" lang="ru-RU" sz="1000" spc="-1" strike="noStrike">
                <a:solidFill>
                  <a:srgbClr val="e46c0a"/>
                </a:solidFill>
                <a:latin typeface="Arial"/>
                <a:ea typeface="Times New Roman"/>
              </a:rPr>
              <a:t>Размещать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Times New Roman"/>
              </a:rPr>
              <a:t>на официальном сайте Главного управления информацию, нормативные правовые акты по актуальным и наиболее часто задаваемым вопросам, при подготовке ответа заявителю подробно указывать, где с этой информацией можно ознакомиться; </a:t>
            </a:r>
            <a:endParaRPr b="0" lang="ru-RU" sz="1000" spc="-1" strike="noStrike">
              <a:latin typeface="Arial"/>
            </a:endParaRPr>
          </a:p>
          <a:p>
            <a:pPr marL="171360" indent="-164160" algn="just">
              <a:lnSpc>
                <a:spcPct val="100000"/>
              </a:lnSpc>
              <a:buClr>
                <a:srgbClr val="e46c0a"/>
              </a:buClr>
              <a:buFont typeface="Wingdings" charset="2"/>
              <a:buChar char=""/>
            </a:pPr>
            <a:r>
              <a:rPr b="1" i="1" lang="ru-RU" sz="1000" spc="-1" strike="noStrike">
                <a:solidFill>
                  <a:srgbClr val="e46c0a"/>
                </a:solidFill>
                <a:latin typeface="Arial"/>
                <a:ea typeface="Times New Roman"/>
              </a:rPr>
              <a:t>Принимать</a:t>
            </a:r>
            <a:r>
              <a:rPr b="1" lang="ru-RU" sz="1000" spc="-1" strike="noStrike">
                <a:solidFill>
                  <a:srgbClr val="e46c0a"/>
                </a:solidFill>
                <a:latin typeface="Arial"/>
                <a:ea typeface="Times New Roman"/>
              </a:rPr>
              <a:t> </a:t>
            </a: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Times New Roman"/>
              </a:rPr>
              <a:t>своевременно  решение о переадресации в другую организацию для рассмотрения в пределах компетенции;</a:t>
            </a:r>
            <a:endParaRPr b="0" lang="ru-RU" sz="1000" spc="-1" strike="noStrike">
              <a:latin typeface="Arial"/>
            </a:endParaRPr>
          </a:p>
          <a:p>
            <a:pPr marL="171360" indent="-164160" algn="just">
              <a:lnSpc>
                <a:spcPct val="100000"/>
              </a:lnSpc>
              <a:buClr>
                <a:srgbClr val="e46c0a"/>
              </a:buClr>
              <a:buFont typeface="Wingdings" charset="2"/>
              <a:buChar char=""/>
            </a:pPr>
            <a:r>
              <a:rPr b="1" i="1" lang="ru-RU" sz="1000" spc="-1" strike="noStrike">
                <a:solidFill>
                  <a:srgbClr val="e46c0a"/>
                </a:solidFill>
                <a:latin typeface="Arial"/>
                <a:ea typeface="Times New Roman"/>
              </a:rPr>
              <a:t>Рассматривать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Times New Roman"/>
              </a:rPr>
              <a:t>заявления и жалобы граждан о злоупотреблении должностных лиц, наиболее важных и значимых социальных проблемах, </a:t>
            </a:r>
            <a:br/>
            <a:r>
              <a:rPr b="0" lang="ru-RU" sz="1000" spc="-1" strike="noStrike">
                <a:solidFill>
                  <a:srgbClr val="376092"/>
                </a:solidFill>
                <a:latin typeface="Arial"/>
                <a:ea typeface="Times New Roman"/>
              </a:rPr>
              <a:t>а также повторные и коллективные обращения, как правило, в составе комиссий и с выездом на место;</a:t>
            </a:r>
            <a:endParaRPr b="0" lang="ru-RU" sz="1000" spc="-1" strike="noStrike">
              <a:latin typeface="Arial"/>
            </a:endParaRPr>
          </a:p>
          <a:p>
            <a:pPr marL="171360" indent="-164160" algn="just">
              <a:lnSpc>
                <a:spcPct val="100000"/>
              </a:lnSpc>
              <a:buClr>
                <a:srgbClr val="e46c0a"/>
              </a:buClr>
              <a:buFont typeface="Wingdings" charset="2"/>
              <a:buChar char=""/>
            </a:pPr>
            <a:r>
              <a:rPr b="1" i="1" lang="ru-RU" sz="1000" spc="-1" strike="noStrike">
                <a:solidFill>
                  <a:srgbClr val="e46c0a"/>
                </a:solidFill>
                <a:latin typeface="Arial"/>
                <a:ea typeface="Times New Roman"/>
              </a:rPr>
              <a:t>В ходе рассмотрения </a:t>
            </a: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Times New Roman"/>
              </a:rPr>
              <a:t>обращений исполнителям не допускать случаи волокиты и формализма, некорректных ответов заявителям, а также не откладывать подготовку ответов заявителям на крайние даты. </a:t>
            </a:r>
            <a:endParaRPr b="0" lang="ru-RU" sz="1000" spc="-1" strike="noStrike">
              <a:latin typeface="Arial"/>
            </a:endParaRPr>
          </a:p>
          <a:p>
            <a:pPr marL="171360" indent="-164160" algn="just">
              <a:lnSpc>
                <a:spcPct val="100000"/>
              </a:lnSpc>
              <a:buClr>
                <a:srgbClr val="e46c0a"/>
              </a:buClr>
              <a:buFont typeface="Wingdings" charset="2"/>
              <a:buChar char=""/>
            </a:pPr>
            <a:r>
              <a:rPr b="1" i="1" lang="ru-RU" sz="1000" spc="-1" strike="noStrike">
                <a:solidFill>
                  <a:srgbClr val="e46c0a"/>
                </a:solidFill>
                <a:latin typeface="Arial"/>
                <a:ea typeface="Times New Roman"/>
              </a:rPr>
              <a:t>Запланировать</a:t>
            </a:r>
            <a:r>
              <a:rPr b="1" i="1" lang="ru-RU" sz="1000" spc="-1" strike="noStrike">
                <a:solidFill>
                  <a:srgbClr val="ea6136"/>
                </a:solidFill>
                <a:latin typeface="Arial"/>
                <a:ea typeface="Times New Roman"/>
              </a:rPr>
              <a:t> </a:t>
            </a: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Times New Roman"/>
              </a:rPr>
              <a:t>проверку деятельности структурных подразделений в части работы с обращениями граждан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Times New Roman"/>
              </a:rPr>
              <a:t>.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algn="just">
              <a:lnSpc>
                <a:spcPct val="115000"/>
              </a:lnSpc>
            </a:pPr>
            <a:endParaRPr b="0" lang="ru-RU" sz="1000" spc="-1" strike="noStrike">
              <a:latin typeface="Arial"/>
            </a:endParaRPr>
          </a:p>
        </p:txBody>
      </p:sp>
      <p:pic>
        <p:nvPicPr>
          <p:cNvPr id="514" name="Рисунок 7" descr=""/>
          <p:cNvPicPr/>
          <p:nvPr/>
        </p:nvPicPr>
        <p:blipFill>
          <a:blip r:embed="rId2"/>
          <a:stretch/>
        </p:blipFill>
        <p:spPr>
          <a:xfrm>
            <a:off x="624240" y="28080"/>
            <a:ext cx="479520" cy="633240"/>
          </a:xfrm>
          <a:prstGeom prst="rect">
            <a:avLst/>
          </a:prstGeom>
          <a:ln w="0">
            <a:noFill/>
          </a:ln>
          <a:effectLst>
            <a:outerShdw dir="8100000" dist="37674">
              <a:srgbClr val="000000">
                <a:alpha val="40000"/>
              </a:srgbClr>
            </a:outerShdw>
          </a:effectLst>
        </p:spPr>
      </p:pic>
      <p:sp>
        <p:nvSpPr>
          <p:cNvPr id="515" name="CustomShape 2"/>
          <p:cNvSpPr/>
          <p:nvPr/>
        </p:nvSpPr>
        <p:spPr>
          <a:xfrm>
            <a:off x="164520" y="131040"/>
            <a:ext cx="953208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ec8f12"/>
                </a:solidFill>
                <a:latin typeface="Arial"/>
                <a:ea typeface="DejaVu Sans"/>
              </a:rPr>
              <a:t>XI. Основные направления совершенствования работы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ec8f12"/>
                </a:solidFill>
                <a:latin typeface="Arial"/>
                <a:ea typeface="DejaVu Sans"/>
              </a:rPr>
              <a:t>с обращениями граждан в 2024 году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16" name="Line 3"/>
          <p:cNvSpPr/>
          <p:nvPr/>
        </p:nvSpPr>
        <p:spPr>
          <a:xfrm>
            <a:off x="-16200" y="734400"/>
            <a:ext cx="9720000" cy="205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7" name="CustomShape 4"/>
          <p:cNvSpPr/>
          <p:nvPr/>
        </p:nvSpPr>
        <p:spPr>
          <a:xfrm>
            <a:off x="9187200" y="0"/>
            <a:ext cx="360360" cy="43056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ctr">
              <a:lnSpc>
                <a:spcPct val="100000"/>
              </a:lnSpc>
            </a:pPr>
            <a:fld id="{3C1227A7-4264-4D17-9F46-9E7701664C10}" type="slidenum">
              <a:rPr b="1" lang="ru-RU" sz="1900" spc="-1" strike="noStrike">
                <a:solidFill>
                  <a:srgbClr val="ffffff"/>
                </a:solidFill>
                <a:latin typeface="Arial"/>
                <a:ea typeface="Calibri"/>
              </a:rPr>
              <a:t>&lt;номер&gt;</a:t>
            </a:fld>
            <a:r>
              <a:rPr b="1" lang="ru-RU" sz="1900" spc="-1" strike="noStrike">
                <a:solidFill>
                  <a:srgbClr val="ffffff"/>
                </a:solidFill>
                <a:latin typeface="Arial"/>
                <a:ea typeface="Calibri"/>
              </a:rPr>
              <a:t>                                                  18 </a:t>
            </a:r>
            <a:endParaRPr b="0" lang="ru-RU" sz="1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6" descr="https://avatars.mds.yandex.net/get-pdb/69339/4d481ead-61ed-4dfa-9c85-7ffc50bf4d0f/s800"/>
          <p:cNvPicPr/>
          <p:nvPr/>
        </p:nvPicPr>
        <p:blipFill>
          <a:blip r:embed="rId1">
            <a:lum bright="70000" contrast="-70000"/>
          </a:blip>
          <a:srcRect l="12599" t="21441" r="0" b="10506"/>
          <a:stretch/>
        </p:blipFill>
        <p:spPr>
          <a:xfrm flipH="1">
            <a:off x="585720" y="1559880"/>
            <a:ext cx="8977680" cy="52873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273" name="CustomShape 1"/>
          <p:cNvSpPr/>
          <p:nvPr/>
        </p:nvSpPr>
        <p:spPr>
          <a:xfrm>
            <a:off x="9160920" y="9000"/>
            <a:ext cx="360360" cy="43056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ctr">
              <a:lnSpc>
                <a:spcPct val="100000"/>
              </a:lnSpc>
            </a:pPr>
            <a:fld id="{DD5BAD03-BB6B-4E26-9EFA-A6E5B170AC32}" type="slidenum">
              <a:rPr b="1" lang="ru-RU" sz="1900" spc="-1" strike="noStrike">
                <a:solidFill>
                  <a:srgbClr val="ffffff"/>
                </a:solidFill>
                <a:latin typeface="Arial"/>
                <a:ea typeface="Calibri"/>
              </a:rPr>
              <a:t>&lt;номер&gt;</a:t>
            </a:fld>
            <a:endParaRPr b="0" lang="ru-RU" sz="1900" spc="-1" strike="noStrike">
              <a:latin typeface="Arial"/>
            </a:endParaRPr>
          </a:p>
        </p:txBody>
      </p:sp>
      <p:sp>
        <p:nvSpPr>
          <p:cNvPr id="274" name="CustomShape 2"/>
          <p:cNvSpPr/>
          <p:nvPr/>
        </p:nvSpPr>
        <p:spPr>
          <a:xfrm>
            <a:off x="578520" y="286560"/>
            <a:ext cx="8575200" cy="136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200" spc="-1" strike="noStrike" cap="all">
                <a:solidFill>
                  <a:srgbClr val="002060"/>
                </a:solidFill>
                <a:latin typeface="Arial"/>
                <a:ea typeface="DejaVu Sans"/>
              </a:rPr>
              <a:t>Конституция Российской Федерации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002060"/>
                </a:solidFill>
                <a:latin typeface="Arial"/>
                <a:ea typeface="DejaVu Sans"/>
              </a:rPr>
              <a:t>Статья 33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200" spc="-1" strike="noStrike">
                <a:solidFill>
                  <a:srgbClr val="002060"/>
                </a:solidFill>
                <a:latin typeface="Arial"/>
                <a:ea typeface="DejaVu Sans"/>
              </a:rPr>
              <a:t>Граждане Российской Федерации имеют право обращаться лично, а также направлять индивидуальные и коллективные обращения в государственные органы и органы местного самоуправления.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</p:txBody>
      </p:sp>
      <p:sp>
        <p:nvSpPr>
          <p:cNvPr id="275" name="CustomShape 3"/>
          <p:cNvSpPr/>
          <p:nvPr/>
        </p:nvSpPr>
        <p:spPr>
          <a:xfrm>
            <a:off x="556200" y="3407400"/>
            <a:ext cx="5747040" cy="319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200" spc="-1" strike="noStrike">
                <a:solidFill>
                  <a:srgbClr val="17375e"/>
                </a:solidFill>
                <a:latin typeface="Arial"/>
                <a:ea typeface="DejaVu Sans"/>
              </a:rPr>
              <a:t>Организация работы по рассмотрению обращений граждан и организаций (далее – обращения граждан) является одним из важнейших направлений деятельности Главного управления.</a:t>
            </a: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200" spc="-1" strike="noStrike">
                <a:solidFill>
                  <a:srgbClr val="17375e"/>
                </a:solidFill>
                <a:latin typeface="Arial"/>
                <a:ea typeface="DejaVu Sans"/>
              </a:rPr>
              <a:t>Обращения граждан представляют собой источник информации о реальных потребностях населения, поэтому своевременное принятие решений по обращениям граждан способствует повышению качества, доступности, комфортности и оперативности предоставления государственных услуг, кроме того, работа с обращениями граждан является одним из самых эффективных инструментов формирования положительного имиджа Главного управления.</a:t>
            </a: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200" spc="-1" strike="noStrike">
                <a:solidFill>
                  <a:srgbClr val="17375e"/>
                </a:solidFill>
                <a:latin typeface="Arial"/>
                <a:ea typeface="DejaVu Sans"/>
              </a:rPr>
              <a:t>Эффективное управление не может существовать без обратной связи. Обращения граждан необходимо рассматривать как канал получения первичной информации об отношении населения и личного состава Главного управления к деятельности Министерства и принимаемых решениях. </a:t>
            </a: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200" spc="-1" strike="noStrike">
                <a:solidFill>
                  <a:srgbClr val="17375e"/>
                </a:solidFill>
                <a:latin typeface="Arial"/>
                <a:ea typeface="DejaVu Sans"/>
              </a:rPr>
              <a:t>Жалобы и предложения, направленные гражданами, позволяют своевременно выявлять и устранять недостатки в работе, совершенствовать деятельность МЧС России.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276" name="Line 4"/>
          <p:cNvSpPr/>
          <p:nvPr/>
        </p:nvSpPr>
        <p:spPr>
          <a:xfrm>
            <a:off x="555840" y="1499400"/>
            <a:ext cx="8958240" cy="360"/>
          </a:xfrm>
          <a:prstGeom prst="line">
            <a:avLst/>
          </a:prstGeom>
          <a:ln w="73080">
            <a:solidFill>
              <a:srgbClr val="eeece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CustomShape 5"/>
          <p:cNvSpPr/>
          <p:nvPr/>
        </p:nvSpPr>
        <p:spPr>
          <a:xfrm>
            <a:off x="556200" y="1529640"/>
            <a:ext cx="8951040" cy="154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1200" spc="-1" strike="noStrike" cap="all">
                <a:solidFill>
                  <a:srgbClr val="17375e"/>
                </a:solidFill>
                <a:latin typeface="Arial"/>
                <a:ea typeface="DejaVu Sans"/>
              </a:rPr>
              <a:t>Федеральный закон от 02.05.2006 № 59-ФЗ 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200" spc="-1" strike="noStrike" cap="all">
                <a:solidFill>
                  <a:srgbClr val="17375e"/>
                </a:solidFill>
                <a:latin typeface="Arial"/>
                <a:ea typeface="DejaVu Sans"/>
              </a:rPr>
              <a:t>«О порядке рассмотрения обращений граждан Российской Федерации»</a:t>
            </a: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200" spc="-1" strike="noStrike">
                <a:solidFill>
                  <a:srgbClr val="17375e"/>
                </a:solidFill>
                <a:latin typeface="Arial"/>
                <a:ea typeface="DejaVu Sans"/>
              </a:rPr>
              <a:t>( Статья 10) </a:t>
            </a: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200" spc="-1" strike="noStrike">
                <a:solidFill>
                  <a:srgbClr val="002060"/>
                </a:solidFill>
                <a:latin typeface="Arial"/>
                <a:ea typeface="DejaVu Sans"/>
              </a:rPr>
              <a:t>Государственный орган или должностное лицо:</a:t>
            </a: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200" spc="-1" strike="noStrike">
                <a:solidFill>
                  <a:srgbClr val="002060"/>
                </a:solidFill>
                <a:latin typeface="Arial"/>
                <a:ea typeface="DejaVu Sans"/>
              </a:rPr>
              <a:t>-   обеспечивает объективное, всестороннее и своевременное рассмотрение обращения;</a:t>
            </a:r>
            <a:endParaRPr b="0" lang="ru-RU" sz="1200" spc="-1" strike="noStrike">
              <a:latin typeface="Arial"/>
            </a:endParaRPr>
          </a:p>
          <a:p>
            <a:pPr marL="171360" indent="-164160" algn="just">
              <a:lnSpc>
                <a:spcPct val="100000"/>
              </a:lnSpc>
              <a:buClr>
                <a:srgbClr val="002060"/>
              </a:buClr>
              <a:buFont typeface="StarSymbol"/>
              <a:buChar char="-"/>
            </a:pPr>
            <a:r>
              <a:rPr b="0" lang="ru-RU" sz="1200" spc="-1" strike="noStrike">
                <a:solidFill>
                  <a:srgbClr val="002060"/>
                </a:solidFill>
                <a:latin typeface="Arial"/>
                <a:ea typeface="DejaVu Sans"/>
              </a:rPr>
              <a:t>принимает меры, направленные на восстановление или защиту нарушенных прав, свобод и законных интересов гражданина;</a:t>
            </a:r>
            <a:endParaRPr b="0" lang="ru-RU" sz="1200" spc="-1" strike="noStrike">
              <a:latin typeface="Arial"/>
            </a:endParaRPr>
          </a:p>
          <a:p>
            <a:pPr marL="171360" indent="-164160" algn="just">
              <a:lnSpc>
                <a:spcPct val="100000"/>
              </a:lnSpc>
              <a:buClr>
                <a:srgbClr val="002060"/>
              </a:buClr>
              <a:buFont typeface="StarSymbol"/>
              <a:buChar char="-"/>
            </a:pPr>
            <a:r>
              <a:rPr b="0" lang="ru-RU" sz="1200" spc="-1" strike="noStrike">
                <a:solidFill>
                  <a:srgbClr val="002060"/>
                </a:solidFill>
                <a:latin typeface="Arial"/>
                <a:ea typeface="DejaVu Sans"/>
              </a:rPr>
              <a:t>дает письменный ответ по существу поставленных в обращении вопросов.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278" name="Line 6"/>
          <p:cNvSpPr/>
          <p:nvPr/>
        </p:nvSpPr>
        <p:spPr>
          <a:xfrm>
            <a:off x="532800" y="3316680"/>
            <a:ext cx="9004320" cy="29880"/>
          </a:xfrm>
          <a:prstGeom prst="line">
            <a:avLst/>
          </a:prstGeom>
          <a:ln w="73080">
            <a:solidFill>
              <a:srgbClr val="eeece1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ransition spd="slow">
    <p:wipe dir="r"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201240" y="205920"/>
            <a:ext cx="9437040" cy="694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dea04e"/>
                </a:solidFill>
                <a:latin typeface="Arial"/>
                <a:ea typeface="DejaVu Sans"/>
              </a:rPr>
              <a:t>Оглавление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7406d"/>
                </a:solidFill>
                <a:latin typeface="Arial"/>
                <a:ea typeface="DejaVu Sans"/>
              </a:rPr>
              <a:t>I.    Основные показатели ………………………………………………………………………………………………………………………………………………..............4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7406d"/>
                </a:solidFill>
                <a:latin typeface="Arial"/>
                <a:ea typeface="DejaVu Sans"/>
              </a:rPr>
              <a:t>      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7406d"/>
                </a:solidFill>
                <a:latin typeface="Arial"/>
                <a:ea typeface="DejaVu Sans"/>
              </a:rPr>
              <a:t>          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7406d"/>
                </a:solidFill>
                <a:latin typeface="Arial"/>
                <a:ea typeface="DejaVu Sans"/>
              </a:rPr>
              <a:t>II.   Способы, источники поступления и результаты рассмотрения обращений граждан……………......................……………......…..............……………........5                              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7406d"/>
                </a:solidFill>
                <a:latin typeface="Arial"/>
                <a:ea typeface="DejaVu Sans"/>
              </a:rPr>
              <a:t>III.  Всегда на связи (Платформа обратной связи)………………………...………………………………………………...…..…………….….....................…….……..6 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7406d"/>
                </a:solidFill>
                <a:latin typeface="Arial"/>
                <a:ea typeface="DejaVu Sans"/>
              </a:rPr>
              <a:t>IV.  Реализация плана клиентоцентричности.………………………………………………………………………………...…..…………….….....................…………..7 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7406d"/>
                </a:solidFill>
                <a:latin typeface="Arial"/>
                <a:ea typeface="DejaVu Sans"/>
              </a:rPr>
              <a:t>V   Личный прием граждан должностными лицами в Главном управлении.………………………………………………..…………….….............….…….………..8 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7406d"/>
                </a:solidFill>
                <a:latin typeface="Arial"/>
                <a:ea typeface="DejaVu Sans"/>
              </a:rPr>
              <a:t>VI.   Тематика обращений граждан…...……………………………….…….…………..……………………………………....................…....……............................…..9                                                                                                                                    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7406d"/>
                </a:solidFill>
                <a:latin typeface="Arial"/>
                <a:ea typeface="DejaVu Sans"/>
              </a:rPr>
              <a:t>VII.    Обзор актуальных и часто задаваемых вопросов……..……….………........................................…………….……………........…………...…………………10-13                                                                                 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7406d"/>
                </a:solidFill>
                <a:latin typeface="Arial"/>
                <a:ea typeface="DejaVu Sans"/>
              </a:rPr>
              <a:t>VIII.   Федеральная государственная информационная система, обеспечивающая процесс досудебного (внесудебного) обжалования решений и действий (бездействия), совершенных при предоставлении государственных услуг (ФГИС ДО)………………….…………….…………………………....………..……....14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7406d"/>
                </a:solidFill>
                <a:latin typeface="Arial"/>
                <a:ea typeface="DejaVu Sans"/>
              </a:rPr>
              <a:t>IX.   Взаимодействие Главного управления и уполномоченного по правам человека в Иркутской области……………………………...……………………….15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7406d"/>
                </a:solidFill>
                <a:latin typeface="Arial"/>
                <a:ea typeface="DejaVu Sans"/>
              </a:rPr>
              <a:t>X. Организация работы в Главном управлении………………………………………………………………………. ………..…………………….....…………………16-17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7406d"/>
                </a:solidFill>
                <a:latin typeface="Arial"/>
                <a:ea typeface="DejaVu Sans"/>
              </a:rPr>
              <a:t>XI.   Основные направления совершенствования работы с обращениями граждан во 2 квартале 2023 года………..………………………...………….……..18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</p:txBody>
      </p:sp>
      <p:pic>
        <p:nvPicPr>
          <p:cNvPr id="280" name="Рисунок 2" descr=""/>
          <p:cNvPicPr/>
          <p:nvPr/>
        </p:nvPicPr>
        <p:blipFill>
          <a:blip r:embed="rId1"/>
          <a:stretch/>
        </p:blipFill>
        <p:spPr>
          <a:xfrm>
            <a:off x="0" y="508680"/>
            <a:ext cx="9759600" cy="90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Рисунок 7" descr=""/>
          <p:cNvPicPr/>
          <p:nvPr/>
        </p:nvPicPr>
        <p:blipFill>
          <a:blip r:embed="rId1"/>
          <a:stretch/>
        </p:blipFill>
        <p:spPr>
          <a:xfrm>
            <a:off x="5069160" y="1278000"/>
            <a:ext cx="3965760" cy="1436760"/>
          </a:xfrm>
          <a:prstGeom prst="rect">
            <a:avLst/>
          </a:prstGeom>
          <a:ln w="0">
            <a:noFill/>
          </a:ln>
        </p:spPr>
      </p:pic>
      <p:sp>
        <p:nvSpPr>
          <p:cNvPr id="282" name="CustomShape 1"/>
          <p:cNvSpPr/>
          <p:nvPr/>
        </p:nvSpPr>
        <p:spPr>
          <a:xfrm>
            <a:off x="357840" y="2968200"/>
            <a:ext cx="9009720" cy="2279880"/>
          </a:xfrm>
          <a:prstGeom prst="rect">
            <a:avLst/>
          </a:prstGeom>
          <a:noFill/>
          <a:ln w="0">
            <a:solidFill>
              <a:srgbClr val="ea6136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       </a:t>
            </a: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        </a:t>
            </a:r>
            <a:r>
              <a:rPr b="0" lang="ru-RU" sz="1200" spc="-1" strike="noStrike">
                <a:solidFill>
                  <a:srgbClr val="1f497d"/>
                </a:solidFill>
                <a:latin typeface="Arial"/>
                <a:ea typeface="Microsoft JhengHei UI"/>
              </a:rPr>
              <a:t>За  1 квартал 2024 года в Главном управлении рассмотрено 555</a:t>
            </a:r>
            <a:r>
              <a:rPr b="1" lang="ru-RU" sz="1200" spc="-1" strike="noStrike">
                <a:solidFill>
                  <a:srgbClr val="e46c0a"/>
                </a:solidFill>
                <a:latin typeface="Arial"/>
                <a:ea typeface="Microsoft JhengHei UI"/>
              </a:rPr>
              <a:t> </a:t>
            </a:r>
            <a:r>
              <a:rPr b="0" lang="ru-RU" sz="1200" spc="-1" strike="noStrike">
                <a:solidFill>
                  <a:srgbClr val="1f497d"/>
                </a:solidFill>
                <a:latin typeface="Arial"/>
                <a:ea typeface="Microsoft JhengHei UI"/>
              </a:rPr>
              <a:t>обращений,  что на </a:t>
            </a:r>
            <a:r>
              <a:rPr b="1" lang="ru-RU" sz="1200" spc="-1" strike="noStrike">
                <a:solidFill>
                  <a:srgbClr val="e46c0a"/>
                </a:solidFill>
                <a:latin typeface="Arial"/>
                <a:ea typeface="Microsoft JhengHei UI"/>
              </a:rPr>
              <a:t>34</a:t>
            </a:r>
            <a:r>
              <a:rPr b="0" lang="ru-RU" sz="1200" spc="-1" strike="noStrike">
                <a:solidFill>
                  <a:srgbClr val="1f497d"/>
                </a:solidFill>
                <a:latin typeface="Arial"/>
                <a:ea typeface="Microsoft JhengHei UI"/>
              </a:rPr>
              <a:t> </a:t>
            </a:r>
            <a:r>
              <a:rPr b="1" lang="ru-RU" sz="1200" spc="-1" strike="noStrike">
                <a:solidFill>
                  <a:srgbClr val="e46c0a"/>
                </a:solidFill>
                <a:latin typeface="Arial"/>
                <a:ea typeface="Microsoft JhengHei UI"/>
              </a:rPr>
              <a:t>%</a:t>
            </a:r>
            <a:r>
              <a:rPr b="0" lang="ru-RU" sz="1200" spc="-1" strike="noStrike">
                <a:solidFill>
                  <a:srgbClr val="1f497d"/>
                </a:solidFill>
                <a:latin typeface="Arial"/>
                <a:ea typeface="Microsoft JhengHei UI"/>
              </a:rPr>
              <a:t> больше, чем за АППГ 2023 год (</a:t>
            </a:r>
            <a:r>
              <a:rPr b="1" lang="ru-RU" sz="1200" spc="-1" strike="noStrike">
                <a:solidFill>
                  <a:srgbClr val="e46c0a"/>
                </a:solidFill>
                <a:latin typeface="Arial"/>
                <a:ea typeface="Microsoft JhengHei UI"/>
              </a:rPr>
              <a:t>412</a:t>
            </a:r>
            <a:r>
              <a:rPr b="0" lang="ru-RU" sz="1200" spc="-1" strike="noStrike">
                <a:solidFill>
                  <a:srgbClr val="1f497d"/>
                </a:solidFill>
                <a:latin typeface="Arial"/>
                <a:ea typeface="Microsoft JhengHei UI"/>
              </a:rPr>
              <a:t>), из них рассмотренных с нарушением срока 0 (АППГ: 0). В электронном виде поступило </a:t>
            </a:r>
            <a:r>
              <a:rPr b="0" lang="ru-RU" sz="1200" spc="-1" strike="noStrike">
                <a:solidFill>
                  <a:srgbClr val="e46c0a"/>
                </a:solidFill>
                <a:latin typeface="Arial"/>
                <a:ea typeface="Microsoft JhengHei UI"/>
              </a:rPr>
              <a:t>452</a:t>
            </a:r>
            <a:r>
              <a:rPr b="1" lang="ru-RU" sz="1200" spc="-1" strike="noStrike">
                <a:solidFill>
                  <a:srgbClr val="1f497d"/>
                </a:solidFill>
                <a:latin typeface="Arial"/>
                <a:ea typeface="Microsoft JhengHei UI"/>
              </a:rPr>
              <a:t> </a:t>
            </a:r>
            <a:r>
              <a:rPr b="0" lang="ru-RU" sz="1200" spc="-1" strike="noStrike">
                <a:solidFill>
                  <a:srgbClr val="1f497d"/>
                </a:solidFill>
                <a:latin typeface="Arial"/>
                <a:ea typeface="Microsoft JhengHei UI"/>
              </a:rPr>
              <a:t>обращений (АППГ: </a:t>
            </a:r>
            <a:r>
              <a:rPr b="1" lang="ru-RU" sz="1200" spc="-1" strike="noStrike">
                <a:solidFill>
                  <a:srgbClr val="e46c0a"/>
                </a:solidFill>
                <a:latin typeface="Arial"/>
                <a:ea typeface="Microsoft JhengHei UI"/>
              </a:rPr>
              <a:t>344</a:t>
            </a:r>
            <a:r>
              <a:rPr b="0" lang="ru-RU" sz="1200" spc="-1" strike="noStrike">
                <a:solidFill>
                  <a:srgbClr val="1f497d"/>
                </a:solidFill>
                <a:latin typeface="Arial"/>
                <a:ea typeface="Microsoft JhengHei UI"/>
              </a:rPr>
              <a:t>), в письменном виде </a:t>
            </a:r>
            <a:r>
              <a:rPr b="1" lang="ru-RU" sz="1200" spc="-1" strike="noStrike">
                <a:solidFill>
                  <a:srgbClr val="e46c0a"/>
                </a:solidFill>
                <a:latin typeface="Arial"/>
                <a:ea typeface="Microsoft JhengHei UI"/>
              </a:rPr>
              <a:t>103</a:t>
            </a:r>
            <a:r>
              <a:rPr b="0" lang="ru-RU" sz="1200" spc="-1" strike="noStrike">
                <a:solidFill>
                  <a:srgbClr val="1f497d"/>
                </a:solidFill>
                <a:latin typeface="Arial"/>
                <a:ea typeface="Microsoft JhengHei UI"/>
              </a:rPr>
              <a:t> (АППГ: </a:t>
            </a:r>
            <a:r>
              <a:rPr b="1" lang="ru-RU" sz="1200" spc="-1" strike="noStrike">
                <a:solidFill>
                  <a:srgbClr val="e46c0a"/>
                </a:solidFill>
                <a:latin typeface="Arial"/>
                <a:ea typeface="Microsoft JhengHei UI"/>
              </a:rPr>
              <a:t>68</a:t>
            </a:r>
            <a:r>
              <a:rPr b="0" lang="ru-RU" sz="1200" spc="-1" strike="noStrike">
                <a:solidFill>
                  <a:srgbClr val="1f497d"/>
                </a:solidFill>
                <a:latin typeface="Arial"/>
                <a:ea typeface="Microsoft JhengHei UI"/>
              </a:rPr>
              <a:t>). Из чего следует, что заявители стали активнее пользоваться электронной формой обращения, размещенной на сайте Главного управления. Перенаправлено на рассмотрение по компетенции в другие органы государственной власти и местного самоуправления </a:t>
            </a:r>
            <a:r>
              <a:rPr b="1" lang="ru-RU" sz="1200" spc="-1" strike="noStrike">
                <a:solidFill>
                  <a:srgbClr val="e46c0a"/>
                </a:solidFill>
                <a:latin typeface="Arial"/>
                <a:ea typeface="Microsoft JhengHei UI"/>
              </a:rPr>
              <a:t>10</a:t>
            </a:r>
            <a:r>
              <a:rPr b="0" lang="ru-RU" sz="1200" spc="-1" strike="noStrike">
                <a:solidFill>
                  <a:srgbClr val="1f497d"/>
                </a:solidFill>
                <a:latin typeface="Arial"/>
                <a:ea typeface="Microsoft JhengHei UI"/>
              </a:rPr>
              <a:t> (АППГ: </a:t>
            </a:r>
            <a:r>
              <a:rPr b="1" lang="ru-RU" sz="1200" spc="-1" strike="noStrike">
                <a:solidFill>
                  <a:srgbClr val="e46c0a"/>
                </a:solidFill>
                <a:latin typeface="Arial"/>
                <a:ea typeface="Microsoft JhengHei UI"/>
              </a:rPr>
              <a:t>10</a:t>
            </a:r>
            <a:r>
              <a:rPr b="0" lang="ru-RU" sz="1200" spc="-1" strike="noStrike">
                <a:solidFill>
                  <a:srgbClr val="1f497d"/>
                </a:solidFill>
                <a:latin typeface="Arial"/>
                <a:ea typeface="Microsoft JhengHei UI"/>
              </a:rPr>
              <a:t>), из них с нарушением срока 0 (АППГ: 0). </a:t>
            </a: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200" spc="-1" strike="noStrike">
                <a:solidFill>
                  <a:srgbClr val="1f497d"/>
                </a:solidFill>
                <a:latin typeface="Arial"/>
                <a:ea typeface="Microsoft JhengHei UI"/>
              </a:rPr>
              <a:t>         </a:t>
            </a:r>
            <a:r>
              <a:rPr b="0" lang="ru-RU" sz="1200" spc="-1" strike="noStrike">
                <a:solidFill>
                  <a:srgbClr val="1f497d"/>
                </a:solidFill>
                <a:latin typeface="Arial"/>
                <a:ea typeface="Microsoft JhengHei UI"/>
              </a:rPr>
              <a:t>За  1 квартал 2024 года  в отношении Главного управления и его должностных лиц  отсутствуют судебные решения, связанные с нарушением порядка рассмотрения обращений, установленного федеральным законом от 02 мая 2006 года № 59-ФЗ «О порядке рассмотрения обращений граждан Российской Федерации» (далее – федеральный закон от 02.05.2006 № 59-ФЗ).</a:t>
            </a: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200" spc="-1" strike="noStrike">
                <a:solidFill>
                  <a:srgbClr val="1f497d"/>
                </a:solidFill>
                <a:latin typeface="Arial"/>
                <a:ea typeface="Microsoft JhengHei UI"/>
              </a:rPr>
              <a:t>         </a:t>
            </a:r>
            <a:r>
              <a:rPr b="0" lang="ru-RU" sz="1200" spc="-1" strike="noStrike">
                <a:solidFill>
                  <a:srgbClr val="1f497d"/>
                </a:solidFill>
                <a:latin typeface="Arial"/>
                <a:ea typeface="Microsoft JhengHei UI"/>
              </a:rPr>
              <a:t>В период с 01.01.2024 по 31.03.2024  прокуратурой по Иркутской области  проверок не проводилось. </a:t>
            </a: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</p:txBody>
      </p:sp>
      <p:pic>
        <p:nvPicPr>
          <p:cNvPr id="283" name="Рисунок 19" descr=""/>
          <p:cNvPicPr/>
          <p:nvPr/>
        </p:nvPicPr>
        <p:blipFill>
          <a:blip r:embed="rId2"/>
          <a:stretch/>
        </p:blipFill>
        <p:spPr>
          <a:xfrm>
            <a:off x="755640" y="37440"/>
            <a:ext cx="350640" cy="463680"/>
          </a:xfrm>
          <a:prstGeom prst="rect">
            <a:avLst/>
          </a:prstGeom>
          <a:ln w="0">
            <a:noFill/>
          </a:ln>
          <a:effectLst>
            <a:outerShdw dir="8100000" dist="37674">
              <a:srgbClr val="000000">
                <a:alpha val="40000"/>
              </a:srgbClr>
            </a:outerShdw>
          </a:effectLst>
        </p:spPr>
      </p:pic>
      <p:sp>
        <p:nvSpPr>
          <p:cNvPr id="284" name="CustomShape 2"/>
          <p:cNvSpPr/>
          <p:nvPr/>
        </p:nvSpPr>
        <p:spPr>
          <a:xfrm>
            <a:off x="9160920" y="9000"/>
            <a:ext cx="360360" cy="43056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ctr">
              <a:lnSpc>
                <a:spcPct val="100000"/>
              </a:lnSpc>
            </a:pPr>
            <a:fld id="{43E8710F-CA0D-4333-88B2-B9A03485CE49}" type="slidenum">
              <a:rPr b="1" lang="ru-RU" sz="1900" spc="-1" strike="noStrike">
                <a:solidFill>
                  <a:srgbClr val="ffffff"/>
                </a:solidFill>
                <a:latin typeface="Arial"/>
                <a:ea typeface="Calibri"/>
              </a:rPr>
              <a:t>&lt;номер&gt;</a:t>
            </a:fld>
            <a:endParaRPr b="0" lang="ru-RU" sz="1900" spc="-1" strike="noStrike">
              <a:latin typeface="Arial"/>
            </a:endParaRPr>
          </a:p>
        </p:txBody>
      </p:sp>
      <p:sp>
        <p:nvSpPr>
          <p:cNvPr id="285" name="CustomShape 3"/>
          <p:cNvSpPr/>
          <p:nvPr/>
        </p:nvSpPr>
        <p:spPr>
          <a:xfrm>
            <a:off x="1340280" y="113400"/>
            <a:ext cx="641196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dea04e"/>
                </a:solidFill>
                <a:latin typeface="Arial"/>
                <a:ea typeface="DejaVu Sans"/>
              </a:rPr>
              <a:t>I. Основные показатели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86" name="Line 4"/>
          <p:cNvSpPr/>
          <p:nvPr/>
        </p:nvSpPr>
        <p:spPr>
          <a:xfrm>
            <a:off x="0" y="572400"/>
            <a:ext cx="9695160" cy="15840"/>
          </a:xfrm>
          <a:prstGeom prst="line">
            <a:avLst/>
          </a:prstGeom>
          <a:ln w="73080">
            <a:solidFill>
              <a:srgbClr val="dbeff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CustomShape 5"/>
          <p:cNvSpPr/>
          <p:nvPr/>
        </p:nvSpPr>
        <p:spPr>
          <a:xfrm>
            <a:off x="1001880" y="1017000"/>
            <a:ext cx="4512960" cy="2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000" spc="-1" strike="noStrike" cap="all">
                <a:solidFill>
                  <a:srgbClr val="1f497d"/>
                </a:solidFill>
                <a:latin typeface="Arial"/>
                <a:ea typeface="Times New Roman"/>
              </a:rPr>
              <a:t>ВСЕГО ОБРАЩЕНИЙ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88" name="CustomShape 6"/>
          <p:cNvSpPr/>
          <p:nvPr/>
        </p:nvSpPr>
        <p:spPr>
          <a:xfrm>
            <a:off x="1828800" y="1509480"/>
            <a:ext cx="104940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19457a"/>
                </a:solidFill>
                <a:latin typeface="Arial"/>
                <a:ea typeface="DejaVu Sans"/>
              </a:rPr>
              <a:t>2169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89" name="CustomShape 7"/>
          <p:cNvSpPr/>
          <p:nvPr/>
        </p:nvSpPr>
        <p:spPr>
          <a:xfrm rot="10800000">
            <a:off x="3349080" y="1757880"/>
            <a:ext cx="289440" cy="443520"/>
          </a:xfrm>
          <a:custGeom>
            <a:avLst/>
            <a:gdLst/>
            <a:ahLst/>
            <a:rect l="l" t="t" r="r" b="b"/>
            <a:pathLst>
              <a:path w="201" h="194">
                <a:moveTo>
                  <a:pt x="92" y="189"/>
                </a:moveTo>
                <a:cubicBezTo>
                  <a:pt x="8" y="105"/>
                  <a:pt x="8" y="105"/>
                  <a:pt x="8" y="105"/>
                </a:cubicBezTo>
                <a:cubicBezTo>
                  <a:pt x="0" y="97"/>
                  <a:pt x="6" y="84"/>
                  <a:pt x="16" y="84"/>
                </a:cubicBezTo>
                <a:cubicBezTo>
                  <a:pt x="52" y="84"/>
                  <a:pt x="52" y="84"/>
                  <a:pt x="52" y="84"/>
                </a:cubicBezTo>
                <a:cubicBezTo>
                  <a:pt x="52" y="30"/>
                  <a:pt x="52" y="30"/>
                  <a:pt x="52" y="30"/>
                </a:cubicBezTo>
                <a:cubicBezTo>
                  <a:pt x="52" y="13"/>
                  <a:pt x="66" y="0"/>
                  <a:pt x="83" y="0"/>
                </a:cubicBezTo>
                <a:cubicBezTo>
                  <a:pt x="119" y="0"/>
                  <a:pt x="119" y="0"/>
                  <a:pt x="119" y="0"/>
                </a:cubicBezTo>
                <a:cubicBezTo>
                  <a:pt x="135" y="0"/>
                  <a:pt x="149" y="13"/>
                  <a:pt x="149" y="30"/>
                </a:cubicBezTo>
                <a:cubicBezTo>
                  <a:pt x="149" y="84"/>
                  <a:pt x="149" y="84"/>
                  <a:pt x="149" y="84"/>
                </a:cubicBezTo>
                <a:cubicBezTo>
                  <a:pt x="185" y="84"/>
                  <a:pt x="185" y="84"/>
                  <a:pt x="185" y="84"/>
                </a:cubicBezTo>
                <a:cubicBezTo>
                  <a:pt x="195" y="84"/>
                  <a:pt x="201" y="97"/>
                  <a:pt x="193" y="105"/>
                </a:cubicBezTo>
                <a:cubicBezTo>
                  <a:pt x="109" y="189"/>
                  <a:pt x="109" y="189"/>
                  <a:pt x="109" y="189"/>
                </a:cubicBezTo>
                <a:cubicBezTo>
                  <a:pt x="104" y="194"/>
                  <a:pt x="97" y="194"/>
                  <a:pt x="92" y="189"/>
                </a:cubicBezTo>
                <a:cubicBezTo>
                  <a:pt x="92" y="189"/>
                  <a:pt x="97" y="194"/>
                  <a:pt x="92" y="189"/>
                </a:cubicBezTo>
                <a:close/>
              </a:path>
            </a:pathLst>
          </a:custGeom>
          <a:solidFill>
            <a:srgbClr val="92d0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CustomShape 8"/>
          <p:cNvSpPr/>
          <p:nvPr/>
        </p:nvSpPr>
        <p:spPr>
          <a:xfrm>
            <a:off x="1891080" y="2032560"/>
            <a:ext cx="1573200" cy="34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8160" rIns="128160" tIns="64080" bIns="64080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79646"/>
                </a:solidFill>
                <a:latin typeface="Arial"/>
                <a:ea typeface="DejaVu Sans"/>
              </a:rPr>
              <a:t>2032 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(АППГ</a:t>
            </a:r>
            <a:r>
              <a:rPr b="0" lang="ru-RU" sz="1400" spc="-1" strike="noStrike">
                <a:solidFill>
                  <a:srgbClr val="1f497d"/>
                </a:solidFill>
                <a:latin typeface="Arial"/>
                <a:ea typeface="DejaVu Sans"/>
              </a:rPr>
              <a:t>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91" name="CustomShape 9"/>
          <p:cNvSpPr/>
          <p:nvPr/>
        </p:nvSpPr>
        <p:spPr>
          <a:xfrm>
            <a:off x="3638520" y="1803600"/>
            <a:ext cx="1307880" cy="34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8160" rIns="128160" tIns="64080" bIns="64080">
            <a:sp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1f497d"/>
                </a:solidFill>
                <a:latin typeface="Arial"/>
                <a:ea typeface="DejaVu Sans"/>
              </a:rPr>
              <a:t>(на 6 %)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292" name="Рисунок 244" descr=""/>
          <p:cNvPicPr/>
          <p:nvPr/>
        </p:nvPicPr>
        <p:blipFill>
          <a:blip r:embed="rId3"/>
          <a:stretch/>
        </p:blipFill>
        <p:spPr>
          <a:xfrm>
            <a:off x="190080" y="1049400"/>
            <a:ext cx="1635120" cy="1371240"/>
          </a:xfrm>
          <a:prstGeom prst="rect">
            <a:avLst/>
          </a:prstGeom>
          <a:ln w="0">
            <a:noFill/>
          </a:ln>
        </p:spPr>
      </p:pic>
    </p:spTree>
  </p:cSld>
  <p:transition spd="slow">
    <p:wipe dir="r"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1054440" y="1298520"/>
            <a:ext cx="1804320" cy="69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000" spc="-1" strike="noStrike" cap="small">
                <a:solidFill>
                  <a:srgbClr val="1f497d"/>
                </a:solidFill>
                <a:latin typeface="Arial"/>
                <a:ea typeface="Times New Roman"/>
              </a:rPr>
              <a:t>Обращения, поступившие</a:t>
            </a:r>
            <a:r>
              <a:rPr b="0" lang="ru-RU" sz="1000" spc="-1" strike="noStrike" cap="small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1000" spc="-1" strike="noStrike" cap="small">
                <a:solidFill>
                  <a:srgbClr val="1f497d"/>
                </a:solidFill>
                <a:latin typeface="Arial"/>
                <a:ea typeface="Times New Roman"/>
              </a:rPr>
              <a:t>в</a:t>
            </a:r>
            <a:r>
              <a:rPr b="0" lang="ru-RU" sz="1000" spc="-1" strike="noStrike" cap="small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1" lang="ru-RU" sz="1000" spc="-1" strike="noStrike" cap="small">
                <a:solidFill>
                  <a:srgbClr val="1f497d"/>
                </a:solidFill>
                <a:latin typeface="Arial"/>
                <a:ea typeface="Times New Roman"/>
              </a:rPr>
              <a:t>ПИСЬМЕННОМ</a:t>
            </a:r>
            <a:r>
              <a:rPr b="0" lang="ru-RU" sz="1000" spc="-1" strike="noStrike" cap="small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1000" spc="-1" strike="noStrike" cap="small">
                <a:solidFill>
                  <a:srgbClr val="1f497d"/>
                </a:solidFill>
                <a:latin typeface="Arial"/>
                <a:ea typeface="Times New Roman"/>
              </a:rPr>
              <a:t>виде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000" spc="-1" strike="noStrike" cap="small">
                <a:solidFill>
                  <a:srgbClr val="e46c0a"/>
                </a:solidFill>
                <a:latin typeface="Arial"/>
                <a:ea typeface="Times New Roman"/>
              </a:rPr>
              <a:t>103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94" name="CustomShape 2"/>
          <p:cNvSpPr/>
          <p:nvPr/>
        </p:nvSpPr>
        <p:spPr>
          <a:xfrm>
            <a:off x="914040" y="2112120"/>
            <a:ext cx="653400" cy="3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e46c0a"/>
                </a:solidFill>
                <a:latin typeface="Arial"/>
                <a:ea typeface="Times New Roman"/>
              </a:rPr>
              <a:t>ПОЧТОЙ</a:t>
            </a:r>
            <a:endParaRPr b="0" lang="ru-RU" sz="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1f497d"/>
                </a:solidFill>
                <a:latin typeface="Arial"/>
                <a:ea typeface="Times New Roman"/>
              </a:rPr>
              <a:t>95</a:t>
            </a:r>
            <a:endParaRPr b="0" lang="ru-RU" sz="1100" spc="-1" strike="noStrike">
              <a:latin typeface="Arial"/>
            </a:endParaRPr>
          </a:p>
        </p:txBody>
      </p:sp>
      <p:pic>
        <p:nvPicPr>
          <p:cNvPr id="295" name="Рисунок 104" descr=""/>
          <p:cNvPicPr/>
          <p:nvPr/>
        </p:nvPicPr>
        <p:blipFill>
          <a:blip r:embed="rId1"/>
          <a:stretch/>
        </p:blipFill>
        <p:spPr>
          <a:xfrm>
            <a:off x="597240" y="28080"/>
            <a:ext cx="479520" cy="633240"/>
          </a:xfrm>
          <a:prstGeom prst="rect">
            <a:avLst/>
          </a:prstGeom>
          <a:ln w="0">
            <a:noFill/>
          </a:ln>
          <a:effectLst>
            <a:outerShdw dir="8100000" dist="37674">
              <a:srgbClr val="000000">
                <a:alpha val="40000"/>
              </a:srgbClr>
            </a:outerShdw>
          </a:effectLst>
        </p:spPr>
      </p:pic>
      <p:sp>
        <p:nvSpPr>
          <p:cNvPr id="296" name="CustomShape 3"/>
          <p:cNvSpPr/>
          <p:nvPr/>
        </p:nvSpPr>
        <p:spPr>
          <a:xfrm>
            <a:off x="9160920" y="9000"/>
            <a:ext cx="360360" cy="43056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ctr">
              <a:lnSpc>
                <a:spcPct val="100000"/>
              </a:lnSpc>
            </a:pPr>
            <a:fld id="{FF32EEB9-79AA-4284-B7E3-1A9175B39116}" type="slidenum">
              <a:rPr b="1" lang="ru-RU" sz="1900" spc="-1" strike="noStrike">
                <a:solidFill>
                  <a:srgbClr val="ffffff"/>
                </a:solidFill>
                <a:latin typeface="Arial"/>
                <a:ea typeface="Calibri"/>
              </a:rPr>
              <a:t>&lt;номер&gt;</a:t>
            </a:fld>
            <a:endParaRPr b="0" lang="ru-RU" sz="1900" spc="-1" strike="noStrike">
              <a:latin typeface="Arial"/>
            </a:endParaRPr>
          </a:p>
        </p:txBody>
      </p:sp>
      <p:sp>
        <p:nvSpPr>
          <p:cNvPr id="297" name="CustomShape 4"/>
          <p:cNvSpPr/>
          <p:nvPr/>
        </p:nvSpPr>
        <p:spPr>
          <a:xfrm>
            <a:off x="1236600" y="126360"/>
            <a:ext cx="781452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dea04e"/>
                </a:solidFill>
                <a:latin typeface="Arial"/>
                <a:ea typeface="DejaVu Sans"/>
              </a:rPr>
              <a:t>II. Способы, источники поступления и результаты рассмотрения  обращений граждан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98" name="Line 5"/>
          <p:cNvSpPr/>
          <p:nvPr/>
        </p:nvSpPr>
        <p:spPr>
          <a:xfrm>
            <a:off x="0" y="751680"/>
            <a:ext cx="9720000" cy="20520"/>
          </a:xfrm>
          <a:prstGeom prst="line">
            <a:avLst/>
          </a:prstGeom>
          <a:ln w="73080">
            <a:solidFill>
              <a:srgbClr val="dbeff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CustomShape 6"/>
          <p:cNvSpPr/>
          <p:nvPr/>
        </p:nvSpPr>
        <p:spPr>
          <a:xfrm>
            <a:off x="12534120" y="7274160"/>
            <a:ext cx="2412360" cy="201276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2"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00" name="Рисунок 3" descr=""/>
          <p:cNvPicPr/>
          <p:nvPr/>
        </p:nvPicPr>
        <p:blipFill>
          <a:blip r:embed="rId3"/>
          <a:stretch/>
        </p:blipFill>
        <p:spPr>
          <a:xfrm>
            <a:off x="723960" y="1270440"/>
            <a:ext cx="397800" cy="397800"/>
          </a:xfrm>
          <a:prstGeom prst="rect">
            <a:avLst/>
          </a:prstGeom>
          <a:ln w="0">
            <a:noFill/>
          </a:ln>
        </p:spPr>
      </p:pic>
      <p:sp>
        <p:nvSpPr>
          <p:cNvPr id="301" name="CustomShape 7"/>
          <p:cNvSpPr/>
          <p:nvPr/>
        </p:nvSpPr>
        <p:spPr>
          <a:xfrm>
            <a:off x="7187040" y="1175040"/>
            <a:ext cx="2437560" cy="516600"/>
          </a:xfrm>
          <a:prstGeom prst="roundRect">
            <a:avLst>
              <a:gd name="adj" fmla="val 16667"/>
            </a:avLst>
          </a:prstGeom>
          <a:noFill/>
          <a:ln w="12600">
            <a:solidFill>
              <a:srgbClr val="e9f5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CustomShape 8"/>
          <p:cNvSpPr/>
          <p:nvPr/>
        </p:nvSpPr>
        <p:spPr>
          <a:xfrm>
            <a:off x="1838520" y="1970640"/>
            <a:ext cx="854280" cy="594360"/>
          </a:xfrm>
          <a:prstGeom prst="roundRect">
            <a:avLst>
              <a:gd name="adj" fmla="val 16667"/>
            </a:avLst>
          </a:prstGeom>
          <a:noFill/>
          <a:ln w="12600">
            <a:solidFill>
              <a:srgbClr val="e9f5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CustomShape 9"/>
          <p:cNvSpPr/>
          <p:nvPr/>
        </p:nvSpPr>
        <p:spPr>
          <a:xfrm>
            <a:off x="691920" y="1211040"/>
            <a:ext cx="2135880" cy="561600"/>
          </a:xfrm>
          <a:prstGeom prst="roundRect">
            <a:avLst>
              <a:gd name="adj" fmla="val 16667"/>
            </a:avLst>
          </a:prstGeom>
          <a:noFill/>
          <a:ln w="12600">
            <a:solidFill>
              <a:srgbClr val="e9f5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CustomShape 10"/>
          <p:cNvSpPr/>
          <p:nvPr/>
        </p:nvSpPr>
        <p:spPr>
          <a:xfrm>
            <a:off x="699480" y="1942200"/>
            <a:ext cx="1001520" cy="630000"/>
          </a:xfrm>
          <a:prstGeom prst="roundRect">
            <a:avLst>
              <a:gd name="adj" fmla="val 16667"/>
            </a:avLst>
          </a:prstGeom>
          <a:noFill/>
          <a:ln w="12600">
            <a:solidFill>
              <a:srgbClr val="e9f5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CustomShape 11"/>
          <p:cNvSpPr/>
          <p:nvPr/>
        </p:nvSpPr>
        <p:spPr>
          <a:xfrm>
            <a:off x="3373200" y="1187280"/>
            <a:ext cx="3406680" cy="532800"/>
          </a:xfrm>
          <a:prstGeom prst="roundRect">
            <a:avLst>
              <a:gd name="adj" fmla="val 16667"/>
            </a:avLst>
          </a:prstGeom>
          <a:noFill/>
          <a:ln w="12600">
            <a:solidFill>
              <a:srgbClr val="e9f5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CustomShape 12"/>
          <p:cNvSpPr/>
          <p:nvPr/>
        </p:nvSpPr>
        <p:spPr>
          <a:xfrm>
            <a:off x="3981240" y="1236600"/>
            <a:ext cx="2559960" cy="54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000" spc="-1" strike="noStrike" cap="small">
                <a:solidFill>
                  <a:srgbClr val="1f497d"/>
                </a:solidFill>
                <a:latin typeface="Arial"/>
                <a:ea typeface="Times New Roman"/>
              </a:rPr>
              <a:t>Обращения, поступившие</a:t>
            </a:r>
            <a:r>
              <a:rPr b="0" lang="ru-RU" sz="1000" spc="-1" strike="noStrike" cap="small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 cap="small">
                <a:solidFill>
                  <a:srgbClr val="1f497d"/>
                </a:solidFill>
                <a:latin typeface="Arial"/>
                <a:ea typeface="Times New Roman"/>
              </a:rPr>
              <a:t>в</a:t>
            </a:r>
            <a:r>
              <a:rPr b="0" lang="ru-RU" sz="1000" spc="-1" strike="noStrike" cap="small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1" lang="ru-RU" sz="1000" spc="-1" strike="noStrike" cap="all">
                <a:solidFill>
                  <a:srgbClr val="1f497d"/>
                </a:solidFill>
                <a:latin typeface="Arial"/>
                <a:ea typeface="Times New Roman"/>
              </a:rPr>
              <a:t>электронном</a:t>
            </a:r>
            <a:r>
              <a:rPr b="0" lang="ru-RU" sz="1000" spc="-1" strike="noStrike" cap="small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1000" spc="-1" strike="noStrike" cap="small">
                <a:solidFill>
                  <a:srgbClr val="1f497d"/>
                </a:solidFill>
                <a:latin typeface="Arial"/>
                <a:ea typeface="Times New Roman"/>
              </a:rPr>
              <a:t>виде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000" spc="-1" strike="noStrike" cap="small">
                <a:solidFill>
                  <a:srgbClr val="e46c0a"/>
                </a:solidFill>
                <a:latin typeface="Arial"/>
                <a:ea typeface="Times New Roman"/>
              </a:rPr>
              <a:t>452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07" name="CustomShape 13"/>
          <p:cNvSpPr/>
          <p:nvPr/>
        </p:nvSpPr>
        <p:spPr>
          <a:xfrm>
            <a:off x="7336440" y="1181160"/>
            <a:ext cx="2376360" cy="54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000" spc="-1" strike="noStrike" cap="small">
                <a:solidFill>
                  <a:srgbClr val="1f497d"/>
                </a:solidFill>
                <a:latin typeface="Arial"/>
                <a:ea typeface="Times New Roman"/>
              </a:rPr>
              <a:t>Обращения, поступившие </a:t>
            </a:r>
            <a:r>
              <a:rPr b="1" lang="ru-RU" sz="1000" spc="-1" strike="noStrike" cap="small">
                <a:solidFill>
                  <a:srgbClr val="1f497d"/>
                </a:solidFill>
                <a:latin typeface="Arial"/>
                <a:ea typeface="Times New Roman"/>
              </a:rPr>
              <a:t> 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000" spc="-1" strike="noStrike" cap="small">
                <a:solidFill>
                  <a:srgbClr val="1f497d"/>
                </a:solidFill>
                <a:latin typeface="Arial"/>
                <a:ea typeface="Times New Roman"/>
              </a:rPr>
              <a:t>по </a:t>
            </a:r>
            <a:r>
              <a:rPr b="0" lang="ru-RU" sz="1000" spc="-1" strike="noStrike" cap="small">
                <a:solidFill>
                  <a:srgbClr val="1f497d"/>
                </a:solidFill>
                <a:latin typeface="Arial"/>
                <a:ea typeface="Times New Roman"/>
              </a:rPr>
              <a:t> </a:t>
            </a:r>
            <a:r>
              <a:rPr b="1" lang="ru-RU" sz="1000" spc="-1" strike="noStrike" cap="small">
                <a:solidFill>
                  <a:srgbClr val="1f497d"/>
                </a:solidFill>
                <a:latin typeface="Arial"/>
                <a:ea typeface="Times New Roman"/>
              </a:rPr>
              <a:t>ТЕЛЕФОНУ ДОВЕРИЯ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000" spc="-1" strike="noStrike" cap="small">
                <a:solidFill>
                  <a:srgbClr val="e46c0a"/>
                </a:solidFill>
                <a:latin typeface="Arial"/>
                <a:ea typeface="Times New Roman"/>
              </a:rPr>
              <a:t>23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08" name="CustomShape 14"/>
          <p:cNvSpPr/>
          <p:nvPr/>
        </p:nvSpPr>
        <p:spPr>
          <a:xfrm>
            <a:off x="1949040" y="2092320"/>
            <a:ext cx="669600" cy="3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e46c0a"/>
                </a:solidFill>
                <a:latin typeface="Arial"/>
                <a:ea typeface="Times New Roman"/>
              </a:rPr>
              <a:t>ЛИЧНО</a:t>
            </a:r>
            <a:endParaRPr b="0" lang="ru-RU" sz="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1f497d"/>
                </a:solidFill>
                <a:latin typeface="Arial"/>
                <a:ea typeface="Times New Roman"/>
              </a:rPr>
              <a:t>8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309" name="CustomShape 15"/>
          <p:cNvSpPr/>
          <p:nvPr/>
        </p:nvSpPr>
        <p:spPr>
          <a:xfrm>
            <a:off x="2951280" y="2010240"/>
            <a:ext cx="1095120" cy="411840"/>
          </a:xfrm>
          <a:prstGeom prst="roundRect">
            <a:avLst>
              <a:gd name="adj" fmla="val 16667"/>
            </a:avLst>
          </a:prstGeom>
          <a:noFill/>
          <a:ln w="12600">
            <a:solidFill>
              <a:srgbClr val="e9f5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CustomShape 16"/>
          <p:cNvSpPr/>
          <p:nvPr/>
        </p:nvSpPr>
        <p:spPr>
          <a:xfrm>
            <a:off x="2913480" y="1995840"/>
            <a:ext cx="1149120" cy="83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e46c0a"/>
                </a:solidFill>
                <a:latin typeface="Arial"/>
                <a:ea typeface="Times New Roman"/>
              </a:rPr>
              <a:t>ОФИЦИАЛЬНЫЙ САЙТ МЧС РОССИИ  </a:t>
            </a:r>
            <a:r>
              <a:rPr b="1" lang="ru-RU" sz="1100" spc="-1" strike="noStrike">
                <a:solidFill>
                  <a:srgbClr val="1f497d"/>
                </a:solidFill>
                <a:latin typeface="Arial"/>
                <a:ea typeface="Times New Roman"/>
              </a:rPr>
              <a:t>452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100" spc="-1" strike="noStrike">
              <a:latin typeface="Arial"/>
            </a:endParaRPr>
          </a:p>
        </p:txBody>
      </p:sp>
      <p:sp>
        <p:nvSpPr>
          <p:cNvPr id="311" name="CustomShape 17"/>
          <p:cNvSpPr/>
          <p:nvPr/>
        </p:nvSpPr>
        <p:spPr>
          <a:xfrm>
            <a:off x="4232880" y="2150280"/>
            <a:ext cx="669600" cy="3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e46c0a"/>
                </a:solidFill>
                <a:latin typeface="Arial"/>
                <a:ea typeface="Times New Roman"/>
              </a:rPr>
              <a:t>МЭДО</a:t>
            </a:r>
            <a:endParaRPr b="0" lang="ru-RU" sz="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1f497d"/>
                </a:solidFill>
                <a:latin typeface="Arial"/>
                <a:ea typeface="Times New Roman"/>
              </a:rPr>
              <a:t>0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312" name="CustomShape 18"/>
          <p:cNvSpPr/>
          <p:nvPr/>
        </p:nvSpPr>
        <p:spPr>
          <a:xfrm>
            <a:off x="5079960" y="2079000"/>
            <a:ext cx="1080720" cy="50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e46c0a"/>
                </a:solidFill>
                <a:latin typeface="Arial"/>
                <a:ea typeface="Times New Roman"/>
              </a:rPr>
              <a:t>ЭЛЕКТРОННАЯ </a:t>
            </a:r>
            <a:endParaRPr b="0" lang="ru-RU" sz="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e46c0a"/>
                </a:solidFill>
                <a:latin typeface="Arial"/>
                <a:ea typeface="Times New Roman"/>
              </a:rPr>
              <a:t>ПОЧТА МЧС РОССИИ </a:t>
            </a:r>
            <a:r>
              <a:rPr b="1" lang="ru-RU" sz="1100" spc="-1" strike="noStrike">
                <a:solidFill>
                  <a:srgbClr val="1f497d"/>
                </a:solidFill>
                <a:latin typeface="Arial"/>
                <a:ea typeface="Times New Roman"/>
              </a:rPr>
              <a:t>450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313" name="CustomShape 19"/>
          <p:cNvSpPr/>
          <p:nvPr/>
        </p:nvSpPr>
        <p:spPr>
          <a:xfrm>
            <a:off x="4201560" y="2007720"/>
            <a:ext cx="756000" cy="444960"/>
          </a:xfrm>
          <a:prstGeom prst="roundRect">
            <a:avLst>
              <a:gd name="adj" fmla="val 16667"/>
            </a:avLst>
          </a:prstGeom>
          <a:noFill/>
          <a:ln w="12600">
            <a:solidFill>
              <a:srgbClr val="e9f5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4" name="CustomShape 20"/>
          <p:cNvSpPr/>
          <p:nvPr/>
        </p:nvSpPr>
        <p:spPr>
          <a:xfrm>
            <a:off x="7977960" y="2027160"/>
            <a:ext cx="882000" cy="433080"/>
          </a:xfrm>
          <a:prstGeom prst="roundRect">
            <a:avLst>
              <a:gd name="adj" fmla="val 16667"/>
            </a:avLst>
          </a:prstGeom>
          <a:noFill/>
          <a:ln w="12600">
            <a:solidFill>
              <a:srgbClr val="e9f5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5" name="CustomShape 21"/>
          <p:cNvSpPr/>
          <p:nvPr/>
        </p:nvSpPr>
        <p:spPr>
          <a:xfrm>
            <a:off x="7974000" y="2112480"/>
            <a:ext cx="948240" cy="3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e46c0a"/>
                </a:solidFill>
                <a:latin typeface="Arial"/>
                <a:ea typeface="Times New Roman"/>
              </a:rPr>
              <a:t>ПО ТЕЛЕФОНУ ДОВЕРИЯ </a:t>
            </a:r>
            <a:r>
              <a:rPr b="1" lang="ru-RU" sz="1100" spc="-1" strike="noStrike">
                <a:solidFill>
                  <a:srgbClr val="1f497d"/>
                </a:solidFill>
                <a:latin typeface="Arial"/>
                <a:ea typeface="Times New Roman"/>
              </a:rPr>
              <a:t>23</a:t>
            </a:r>
            <a:endParaRPr b="0" lang="ru-RU" sz="1100" spc="-1" strike="noStrike">
              <a:latin typeface="Arial"/>
            </a:endParaRPr>
          </a:p>
        </p:txBody>
      </p:sp>
      <p:pic>
        <p:nvPicPr>
          <p:cNvPr id="316" name="Рисунок 97" descr=""/>
          <p:cNvPicPr/>
          <p:nvPr/>
        </p:nvPicPr>
        <p:blipFill>
          <a:blip r:embed="rId4"/>
          <a:stretch/>
        </p:blipFill>
        <p:spPr>
          <a:xfrm>
            <a:off x="3527280" y="1237680"/>
            <a:ext cx="453240" cy="366840"/>
          </a:xfrm>
          <a:prstGeom prst="rect">
            <a:avLst/>
          </a:prstGeom>
          <a:ln w="0">
            <a:noFill/>
          </a:ln>
        </p:spPr>
      </p:pic>
      <p:sp>
        <p:nvSpPr>
          <p:cNvPr id="317" name="CustomShape 22"/>
          <p:cNvSpPr/>
          <p:nvPr/>
        </p:nvSpPr>
        <p:spPr>
          <a:xfrm>
            <a:off x="6372720" y="2170440"/>
            <a:ext cx="704520" cy="3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e46c0a"/>
                </a:solidFill>
                <a:latin typeface="Arial"/>
                <a:ea typeface="Times New Roman"/>
              </a:rPr>
              <a:t>ФГИС ДО</a:t>
            </a:r>
            <a:endParaRPr b="0" lang="ru-RU" sz="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1f497d"/>
                </a:solidFill>
                <a:latin typeface="Arial"/>
                <a:ea typeface="Times New Roman"/>
              </a:rPr>
              <a:t>2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318" name="CustomShape 23"/>
          <p:cNvSpPr/>
          <p:nvPr/>
        </p:nvSpPr>
        <p:spPr>
          <a:xfrm>
            <a:off x="232920" y="3445920"/>
            <a:ext cx="2171520" cy="546480"/>
          </a:xfrm>
          <a:prstGeom prst="rect">
            <a:avLst/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5400000"/>
          </a:gradFill>
          <a:ln w="25560">
            <a:solidFill>
              <a:srgbClr val="a5c24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000" spc="-1" strike="noStrike" cap="small">
                <a:solidFill>
                  <a:srgbClr val="1f497d"/>
                </a:solidFill>
                <a:latin typeface="Arial"/>
                <a:ea typeface="Times New Roman"/>
              </a:rPr>
              <a:t>Непосредственно от граждан 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</p:txBody>
      </p:sp>
      <p:sp>
        <p:nvSpPr>
          <p:cNvPr id="319" name="CustomShape 24"/>
          <p:cNvSpPr/>
          <p:nvPr/>
        </p:nvSpPr>
        <p:spPr>
          <a:xfrm flipV="1" rot="10800000">
            <a:off x="228600" y="3938040"/>
            <a:ext cx="2183040" cy="546480"/>
          </a:xfrm>
          <a:prstGeom prst="rect">
            <a:avLst/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16200000"/>
          </a:gradFill>
          <a:ln w="25560">
            <a:solidFill>
              <a:srgbClr val="a5c24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000" spc="-1" strike="noStrike" cap="small">
                <a:solidFill>
                  <a:srgbClr val="1f497d"/>
                </a:solidFill>
                <a:latin typeface="Arial"/>
                <a:ea typeface="Times New Roman"/>
              </a:rPr>
              <a:t>Администрация Президента РФ, Аппарат Правительства РФ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20" name="Line 25"/>
          <p:cNvSpPr/>
          <p:nvPr/>
        </p:nvSpPr>
        <p:spPr>
          <a:xfrm>
            <a:off x="349920" y="1066680"/>
            <a:ext cx="5817600" cy="360"/>
          </a:xfrm>
          <a:prstGeom prst="line">
            <a:avLst/>
          </a:prstGeom>
          <a:ln w="73080">
            <a:solidFill>
              <a:srgbClr val="dbeff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1" name="CustomShape 26"/>
          <p:cNvSpPr/>
          <p:nvPr/>
        </p:nvSpPr>
        <p:spPr>
          <a:xfrm>
            <a:off x="283320" y="820800"/>
            <a:ext cx="3180960" cy="2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Способы подачи  обращений граждан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22" name="CustomShape 27"/>
          <p:cNvSpPr/>
          <p:nvPr/>
        </p:nvSpPr>
        <p:spPr>
          <a:xfrm>
            <a:off x="3084840" y="4002480"/>
            <a:ext cx="2655360" cy="394200"/>
          </a:xfrm>
          <a:prstGeom prst="rect">
            <a:avLst/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5400000"/>
          </a:gradFill>
          <a:ln w="25560">
            <a:solidFill>
              <a:srgbClr val="a5c24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000" spc="-1" strike="noStrike" cap="small">
                <a:solidFill>
                  <a:srgbClr val="1f497d"/>
                </a:solidFill>
                <a:latin typeface="Arial"/>
                <a:ea typeface="Times New Roman"/>
              </a:rPr>
              <a:t>Обращения организаций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</p:txBody>
      </p:sp>
      <p:sp>
        <p:nvSpPr>
          <p:cNvPr id="323" name="CustomShape 28"/>
          <p:cNvSpPr/>
          <p:nvPr/>
        </p:nvSpPr>
        <p:spPr>
          <a:xfrm>
            <a:off x="3099600" y="4436280"/>
            <a:ext cx="2640600" cy="394200"/>
          </a:xfrm>
          <a:prstGeom prst="rect">
            <a:avLst/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5400000"/>
          </a:gradFill>
          <a:ln w="25560">
            <a:solidFill>
              <a:srgbClr val="a5c24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000" spc="-1" strike="noStrike" cap="small">
                <a:solidFill>
                  <a:srgbClr val="1f497d"/>
                </a:solidFill>
                <a:latin typeface="Arial"/>
                <a:ea typeface="Times New Roman"/>
              </a:rPr>
              <a:t>Запросы сенаторов РФ, депутатов ГД ФС РФ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24" name="CustomShape 29"/>
          <p:cNvSpPr/>
          <p:nvPr/>
        </p:nvSpPr>
        <p:spPr>
          <a:xfrm>
            <a:off x="3072960" y="3516120"/>
            <a:ext cx="2667600" cy="394200"/>
          </a:xfrm>
          <a:prstGeom prst="rect">
            <a:avLst/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5400000"/>
          </a:gradFill>
          <a:ln w="25560">
            <a:solidFill>
              <a:srgbClr val="a5c24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000" spc="-1" strike="noStrike" cap="small">
                <a:solidFill>
                  <a:srgbClr val="1f497d"/>
                </a:solidFill>
                <a:latin typeface="Arial"/>
                <a:ea typeface="Times New Roman"/>
              </a:rPr>
              <a:t>Телефон доверия, досудебные жалобы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25" name="CustomShape 30"/>
          <p:cNvSpPr/>
          <p:nvPr/>
        </p:nvSpPr>
        <p:spPr>
          <a:xfrm>
            <a:off x="2420640" y="3516120"/>
            <a:ext cx="65412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19457a"/>
                </a:solidFill>
                <a:latin typeface="Arial"/>
                <a:ea typeface="DejaVu Sans"/>
              </a:rPr>
              <a:t>54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26" name="CustomShape 31"/>
          <p:cNvSpPr/>
          <p:nvPr/>
        </p:nvSpPr>
        <p:spPr>
          <a:xfrm>
            <a:off x="2510280" y="3937680"/>
            <a:ext cx="46260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19457a"/>
                </a:solidFill>
                <a:latin typeface="Arial"/>
                <a:ea typeface="DejaVu Sans"/>
              </a:rPr>
              <a:t>3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27" name="CustomShape 32"/>
          <p:cNvSpPr/>
          <p:nvPr/>
        </p:nvSpPr>
        <p:spPr>
          <a:xfrm flipH="1">
            <a:off x="5853240" y="4498200"/>
            <a:ext cx="39384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19457a"/>
                </a:solidFill>
                <a:latin typeface="Arial"/>
                <a:ea typeface="DejaVu Sans"/>
              </a:rPr>
              <a:t>1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328" name="CustomShape 33"/>
          <p:cNvSpPr/>
          <p:nvPr/>
        </p:nvSpPr>
        <p:spPr>
          <a:xfrm>
            <a:off x="232920" y="4451760"/>
            <a:ext cx="2171520" cy="394200"/>
          </a:xfrm>
          <a:prstGeom prst="rect">
            <a:avLst/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5400000"/>
          </a:gradFill>
          <a:ln w="25560">
            <a:solidFill>
              <a:srgbClr val="a5c24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000" spc="-1" strike="noStrike" cap="small">
                <a:solidFill>
                  <a:srgbClr val="1f497d"/>
                </a:solidFill>
                <a:latin typeface="Arial"/>
                <a:ea typeface="Times New Roman"/>
              </a:rPr>
              <a:t>Органы государственной власти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29" name="CustomShape 34"/>
          <p:cNvSpPr/>
          <p:nvPr/>
        </p:nvSpPr>
        <p:spPr>
          <a:xfrm>
            <a:off x="2494440" y="4498200"/>
            <a:ext cx="57096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19457a"/>
                </a:solidFill>
                <a:latin typeface="Arial"/>
                <a:ea typeface="DejaVu Sans"/>
              </a:rPr>
              <a:t>106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30" name="CustomShape 35"/>
          <p:cNvSpPr/>
          <p:nvPr/>
        </p:nvSpPr>
        <p:spPr>
          <a:xfrm>
            <a:off x="5801400" y="3960000"/>
            <a:ext cx="47232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19457a"/>
                </a:solidFill>
                <a:latin typeface="Arial"/>
                <a:ea typeface="DejaVu Sans"/>
              </a:rPr>
              <a:t>6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31" name="CustomShape 36"/>
          <p:cNvSpPr/>
          <p:nvPr/>
        </p:nvSpPr>
        <p:spPr>
          <a:xfrm>
            <a:off x="5747400" y="3482640"/>
            <a:ext cx="51912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19457a"/>
                </a:solidFill>
                <a:latin typeface="Arial"/>
                <a:ea typeface="DejaVu Sans"/>
              </a:rPr>
              <a:t>25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32" name="CustomShape 37"/>
          <p:cNvSpPr/>
          <p:nvPr/>
        </p:nvSpPr>
        <p:spPr>
          <a:xfrm>
            <a:off x="5189400" y="2023920"/>
            <a:ext cx="920160" cy="549000"/>
          </a:xfrm>
          <a:prstGeom prst="roundRect">
            <a:avLst>
              <a:gd name="adj" fmla="val 16667"/>
            </a:avLst>
          </a:prstGeom>
          <a:noFill/>
          <a:ln w="12600">
            <a:solidFill>
              <a:srgbClr val="e9f5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3" name="Line 38"/>
          <p:cNvSpPr/>
          <p:nvPr/>
        </p:nvSpPr>
        <p:spPr>
          <a:xfrm flipV="1">
            <a:off x="349920" y="2914200"/>
            <a:ext cx="5817600" cy="11520"/>
          </a:xfrm>
          <a:prstGeom prst="line">
            <a:avLst/>
          </a:prstGeom>
          <a:ln w="73080">
            <a:solidFill>
              <a:srgbClr val="dbeff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4" name="CustomShape 39"/>
          <p:cNvSpPr/>
          <p:nvPr/>
        </p:nvSpPr>
        <p:spPr>
          <a:xfrm>
            <a:off x="349920" y="2585520"/>
            <a:ext cx="3180960" cy="2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Источники поступления  обращений граждан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35" name="CustomShape 40"/>
          <p:cNvSpPr/>
          <p:nvPr/>
        </p:nvSpPr>
        <p:spPr>
          <a:xfrm>
            <a:off x="6341760" y="2032200"/>
            <a:ext cx="756000" cy="440280"/>
          </a:xfrm>
          <a:prstGeom prst="roundRect">
            <a:avLst>
              <a:gd name="adj" fmla="val 16667"/>
            </a:avLst>
          </a:prstGeom>
          <a:noFill/>
          <a:ln w="12600">
            <a:solidFill>
              <a:srgbClr val="e9f5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36" name="Picture 2" descr="F:\12.08.ЕДДС.jpg"/>
          <p:cNvPicPr/>
          <p:nvPr/>
        </p:nvPicPr>
        <p:blipFill>
          <a:blip r:embed="rId5"/>
          <a:srcRect l="12964" t="27537" r="63583" b="18626"/>
          <a:stretch/>
        </p:blipFill>
        <p:spPr>
          <a:xfrm>
            <a:off x="7217640" y="1259280"/>
            <a:ext cx="226440" cy="308880"/>
          </a:xfrm>
          <a:prstGeom prst="rect">
            <a:avLst/>
          </a:prstGeom>
          <a:ln w="0">
            <a:noFill/>
          </a:ln>
        </p:spPr>
      </p:pic>
      <p:grpSp>
        <p:nvGrpSpPr>
          <p:cNvPr id="337" name="Group 41"/>
          <p:cNvGrpSpPr/>
          <p:nvPr/>
        </p:nvGrpSpPr>
        <p:grpSpPr>
          <a:xfrm>
            <a:off x="6483960" y="3780000"/>
            <a:ext cx="3049560" cy="2013840"/>
            <a:chOff x="6483960" y="3780000"/>
            <a:chExt cx="3049560" cy="2013840"/>
          </a:xfrm>
        </p:grpSpPr>
        <p:sp>
          <p:nvSpPr>
            <p:cNvPr id="338" name="CustomShape 42"/>
            <p:cNvSpPr/>
            <p:nvPr/>
          </p:nvSpPr>
          <p:spPr>
            <a:xfrm>
              <a:off x="6483960" y="3780000"/>
              <a:ext cx="56592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9" name="CustomShape 43"/>
            <p:cNvSpPr/>
            <p:nvPr/>
          </p:nvSpPr>
          <p:spPr>
            <a:xfrm>
              <a:off x="7963560" y="3780720"/>
              <a:ext cx="1569960" cy="926280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0f6fc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34200" rIns="34200" tIns="34200" bIns="34200">
              <a:noAutofit/>
            </a:bodyPr>
            <a:p>
              <a:pPr algn="ctr">
                <a:lnSpc>
                  <a:spcPct val="90000"/>
                </a:lnSpc>
                <a:spcAft>
                  <a:spcPts val="315"/>
                </a:spcAft>
              </a:pPr>
              <a:r>
                <a:rPr b="1" lang="ru-RU" sz="900" spc="-1" strike="noStrike" cap="all">
                  <a:solidFill>
                    <a:srgbClr val="0b5394"/>
                  </a:solidFill>
                  <a:latin typeface="Arial"/>
                  <a:ea typeface="DejaVu Sans"/>
                </a:rPr>
                <a:t>Обращения, поступившие в электронном виде</a:t>
              </a:r>
              <a:endParaRPr b="0" lang="ru-RU" sz="9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420"/>
                </a:spcAft>
              </a:pPr>
              <a:r>
                <a:rPr b="1" lang="ru-RU" sz="1200" spc="-1" strike="noStrike" cap="all">
                  <a:solidFill>
                    <a:srgbClr val="ec8f12"/>
                  </a:solidFill>
                  <a:latin typeface="Arial"/>
                  <a:ea typeface="DejaVu Sans"/>
                </a:rPr>
                <a:t>452</a:t>
              </a:r>
              <a:endParaRPr b="0" lang="ru-RU" sz="12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420"/>
                </a:spcAft>
              </a:pPr>
              <a:r>
                <a:rPr b="1" lang="ru-RU" sz="1200" spc="-1" strike="noStrike" cap="all">
                  <a:solidFill>
                    <a:srgbClr val="dbeff9"/>
                  </a:solidFill>
                  <a:latin typeface="Arial"/>
                  <a:ea typeface="DejaVu Sans"/>
                </a:rPr>
                <a:t>344</a:t>
              </a:r>
              <a:endParaRPr b="0" lang="ru-RU" sz="1200" spc="-1" strike="noStrike">
                <a:latin typeface="Arial"/>
              </a:endParaRPr>
            </a:p>
          </p:txBody>
        </p:sp>
        <p:sp>
          <p:nvSpPr>
            <p:cNvPr id="340" name="CustomShape 44"/>
            <p:cNvSpPr/>
            <p:nvPr/>
          </p:nvSpPr>
          <p:spPr>
            <a:xfrm>
              <a:off x="7187040" y="3780720"/>
              <a:ext cx="699120" cy="926280"/>
            </a:xfrm>
            <a:prstGeom prst="rect">
              <a:avLst/>
            </a:prstGeom>
            <a:gradFill rotWithShape="0">
              <a:gsLst>
                <a:gs pos="0">
                  <a:srgbClr val="f1f8fe"/>
                </a:gs>
                <a:gs pos="100000">
                  <a:srgbClr val="83bff6"/>
                </a:gs>
              </a:gsLst>
              <a:lin ang="5400000"/>
            </a:gradFill>
            <a:ln w="25560">
              <a:solidFill>
                <a:srgbClr val="7e9632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1" name="CustomShape 45"/>
            <p:cNvSpPr/>
            <p:nvPr/>
          </p:nvSpPr>
          <p:spPr>
            <a:xfrm>
              <a:off x="7204320" y="4867560"/>
              <a:ext cx="1569960" cy="926280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0f6fc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34200" rIns="34200" tIns="34200" bIns="34200">
              <a:noAutofit/>
            </a:bodyPr>
            <a:p>
              <a:pPr algn="ctr">
                <a:lnSpc>
                  <a:spcPct val="90000"/>
                </a:lnSpc>
                <a:spcAft>
                  <a:spcPts val="315"/>
                </a:spcAft>
              </a:pPr>
              <a:r>
                <a:rPr b="1" lang="ru-RU" sz="900" spc="-1" strike="noStrike" cap="all">
                  <a:solidFill>
                    <a:srgbClr val="0b5394"/>
                  </a:solidFill>
                  <a:latin typeface="Arial"/>
                  <a:ea typeface="DejaVu Sans"/>
                </a:rPr>
                <a:t>Обращения, поступившие в письменном виде </a:t>
              </a:r>
              <a:endParaRPr b="0" lang="ru-RU" sz="9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420"/>
                </a:spcAft>
              </a:pPr>
              <a:r>
                <a:rPr b="1" lang="ru-RU" sz="1200" spc="-1" strike="noStrike" cap="all">
                  <a:solidFill>
                    <a:srgbClr val="ec8f12"/>
                  </a:solidFill>
                  <a:latin typeface="Arial"/>
                  <a:ea typeface="DejaVu Sans"/>
                </a:rPr>
                <a:t>103</a:t>
              </a:r>
              <a:endParaRPr b="0" lang="ru-RU" sz="12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420"/>
                </a:spcAft>
              </a:pPr>
              <a:r>
                <a:rPr b="1" lang="ru-RU" sz="1200" spc="-1" strike="noStrike" cap="all">
                  <a:solidFill>
                    <a:srgbClr val="dbeff9"/>
                  </a:solidFill>
                  <a:latin typeface="Arial"/>
                  <a:ea typeface="DejaVu Sans"/>
                </a:rPr>
                <a:t>68</a:t>
              </a:r>
              <a:endParaRPr b="0" lang="ru-RU" sz="1200" spc="-1" strike="noStrike">
                <a:latin typeface="Arial"/>
              </a:endParaRPr>
            </a:p>
          </p:txBody>
        </p:sp>
        <p:sp>
          <p:nvSpPr>
            <p:cNvPr id="342" name="CustomShape 46"/>
            <p:cNvSpPr/>
            <p:nvPr/>
          </p:nvSpPr>
          <p:spPr>
            <a:xfrm>
              <a:off x="6483960" y="4662360"/>
              <a:ext cx="630360" cy="822240"/>
            </a:xfrm>
            <a:prstGeom prst="rect">
              <a:avLst/>
            </a:prstGeom>
            <a:noFill/>
            <a:ln w="2556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43" name="CustomShape 47"/>
          <p:cNvSpPr/>
          <p:nvPr/>
        </p:nvSpPr>
        <p:spPr>
          <a:xfrm>
            <a:off x="7565400" y="6096600"/>
            <a:ext cx="838800" cy="485280"/>
          </a:xfrm>
          <a:custGeom>
            <a:avLst/>
            <a:gdLst/>
            <a:ahLst/>
            <a:rect l="l" t="t" r="r" b="b"/>
            <a:pathLst>
              <a:path w="846061" h="486730">
                <a:moveTo>
                  <a:pt x="0" y="0"/>
                </a:moveTo>
                <a:lnTo>
                  <a:pt x="846061" y="0"/>
                </a:lnTo>
                <a:lnTo>
                  <a:pt x="846061" y="486730"/>
                </a:lnTo>
                <a:lnTo>
                  <a:pt x="0" y="48673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  <a:spcAft>
                <a:spcPts val="315"/>
              </a:spcAft>
            </a:pPr>
            <a:r>
              <a:rPr b="1" lang="ru-RU" sz="900" spc="-1" strike="noStrike">
                <a:solidFill>
                  <a:srgbClr val="376092"/>
                </a:solidFill>
                <a:latin typeface="Arial"/>
                <a:ea typeface="DejaVu Sans"/>
              </a:rPr>
              <a:t>Рассмотрение продлено</a:t>
            </a:r>
            <a:endParaRPr b="0" lang="ru-RU" sz="900" spc="-1" strike="noStrike">
              <a:latin typeface="Arial"/>
            </a:endParaRPr>
          </a:p>
          <a:p>
            <a:pPr algn="ctr">
              <a:lnSpc>
                <a:spcPct val="90000"/>
              </a:lnSpc>
              <a:spcAft>
                <a:spcPts val="315"/>
              </a:spcAft>
            </a:pPr>
            <a:r>
              <a:rPr b="1" lang="ru-RU" sz="900" spc="-1" strike="noStrike">
                <a:solidFill>
                  <a:srgbClr val="e46c0a"/>
                </a:solidFill>
                <a:latin typeface="Arial"/>
                <a:ea typeface="DejaVu Sans"/>
              </a:rPr>
              <a:t>0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344" name="CustomShape 48"/>
          <p:cNvSpPr/>
          <p:nvPr/>
        </p:nvSpPr>
        <p:spPr>
          <a:xfrm>
            <a:off x="6337800" y="2661120"/>
            <a:ext cx="3416400" cy="2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Результаты рассмотрения  обращений граждан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45" name="Line 49"/>
          <p:cNvSpPr/>
          <p:nvPr/>
        </p:nvSpPr>
        <p:spPr>
          <a:xfrm>
            <a:off x="6263640" y="3392280"/>
            <a:ext cx="25920" cy="294732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6" name="Line 50"/>
          <p:cNvSpPr/>
          <p:nvPr/>
        </p:nvSpPr>
        <p:spPr>
          <a:xfrm>
            <a:off x="6483960" y="2955240"/>
            <a:ext cx="3147480" cy="360"/>
          </a:xfrm>
          <a:prstGeom prst="line">
            <a:avLst/>
          </a:prstGeom>
          <a:ln w="73080">
            <a:solidFill>
              <a:srgbClr val="dbeff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7" name="CustomShape 51"/>
          <p:cNvSpPr/>
          <p:nvPr/>
        </p:nvSpPr>
        <p:spPr>
          <a:xfrm flipH="1">
            <a:off x="1151640" y="1773000"/>
            <a:ext cx="176760" cy="228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8" name="CustomShape 52"/>
          <p:cNvSpPr/>
          <p:nvPr/>
        </p:nvSpPr>
        <p:spPr>
          <a:xfrm>
            <a:off x="2125080" y="1782000"/>
            <a:ext cx="146520" cy="220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9" name="CustomShape 53"/>
          <p:cNvSpPr/>
          <p:nvPr/>
        </p:nvSpPr>
        <p:spPr>
          <a:xfrm flipH="1">
            <a:off x="3693240" y="1739520"/>
            <a:ext cx="114480" cy="222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50" name="CustomShape 54"/>
          <p:cNvSpPr/>
          <p:nvPr/>
        </p:nvSpPr>
        <p:spPr>
          <a:xfrm flipH="1">
            <a:off x="4478760" y="1739520"/>
            <a:ext cx="114480" cy="222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51" name="CustomShape 55"/>
          <p:cNvSpPr/>
          <p:nvPr/>
        </p:nvSpPr>
        <p:spPr>
          <a:xfrm>
            <a:off x="5526000" y="1764360"/>
            <a:ext cx="146520" cy="220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52" name="CustomShape 56"/>
          <p:cNvSpPr/>
          <p:nvPr/>
        </p:nvSpPr>
        <p:spPr>
          <a:xfrm>
            <a:off x="6459840" y="1753200"/>
            <a:ext cx="146520" cy="220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53" name="CustomShape 57"/>
          <p:cNvSpPr/>
          <p:nvPr/>
        </p:nvSpPr>
        <p:spPr>
          <a:xfrm>
            <a:off x="8411400" y="1772280"/>
            <a:ext cx="33120" cy="228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ransition spd="slow">
    <p:wipe dir="r"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Рисунок 104_1" descr=""/>
          <p:cNvPicPr/>
          <p:nvPr/>
        </p:nvPicPr>
        <p:blipFill>
          <a:blip r:embed="rId1"/>
          <a:stretch/>
        </p:blipFill>
        <p:spPr>
          <a:xfrm>
            <a:off x="654120" y="36000"/>
            <a:ext cx="424440" cy="570600"/>
          </a:xfrm>
          <a:prstGeom prst="rect">
            <a:avLst/>
          </a:prstGeom>
          <a:ln w="0">
            <a:noFill/>
          </a:ln>
          <a:effectLst>
            <a:outerShdw dir="8100000" dist="37674">
              <a:srgbClr val="000000">
                <a:alpha val="40000"/>
              </a:srgbClr>
            </a:outerShdw>
          </a:effectLst>
        </p:spPr>
      </p:pic>
      <p:sp>
        <p:nvSpPr>
          <p:cNvPr id="355" name="CustomShape 1"/>
          <p:cNvSpPr/>
          <p:nvPr/>
        </p:nvSpPr>
        <p:spPr>
          <a:xfrm>
            <a:off x="9160920" y="9000"/>
            <a:ext cx="360360" cy="43056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ctr">
              <a:lnSpc>
                <a:spcPct val="100000"/>
              </a:lnSpc>
            </a:pPr>
            <a:fld id="{9C966E6A-187D-48ED-AA71-B22EB98099F3}" type="slidenum">
              <a:rPr b="1" lang="ru-RU" sz="1900" spc="-1" strike="noStrike">
                <a:solidFill>
                  <a:srgbClr val="ffffff"/>
                </a:solidFill>
                <a:latin typeface="Arial"/>
                <a:ea typeface="Calibri"/>
              </a:rPr>
              <a:t>&lt;номер&gt;</a:t>
            </a:fld>
            <a:endParaRPr b="0" lang="ru-RU" sz="1900" spc="-1" strike="noStrike">
              <a:latin typeface="Arial"/>
            </a:endParaRPr>
          </a:p>
        </p:txBody>
      </p:sp>
      <p:sp>
        <p:nvSpPr>
          <p:cNvPr id="356" name="CustomShape 2"/>
          <p:cNvSpPr/>
          <p:nvPr/>
        </p:nvSpPr>
        <p:spPr>
          <a:xfrm>
            <a:off x="1236600" y="126360"/>
            <a:ext cx="781452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dea04e"/>
                </a:solidFill>
                <a:latin typeface="Arial"/>
                <a:ea typeface="DejaVu Sans"/>
              </a:rPr>
              <a:t>III. Всегда на связи....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57" name="Line 3"/>
          <p:cNvSpPr/>
          <p:nvPr/>
        </p:nvSpPr>
        <p:spPr>
          <a:xfrm>
            <a:off x="0" y="751680"/>
            <a:ext cx="9720000" cy="20520"/>
          </a:xfrm>
          <a:prstGeom prst="line">
            <a:avLst/>
          </a:prstGeom>
          <a:ln w="73080">
            <a:solidFill>
              <a:srgbClr val="dbeff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8" name="CustomShape 4"/>
          <p:cNvSpPr/>
          <p:nvPr/>
        </p:nvSpPr>
        <p:spPr>
          <a:xfrm>
            <a:off x="12534120" y="7274160"/>
            <a:ext cx="2412360" cy="201276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2"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9" name="Line 5"/>
          <p:cNvSpPr/>
          <p:nvPr/>
        </p:nvSpPr>
        <p:spPr>
          <a:xfrm>
            <a:off x="0" y="3420000"/>
            <a:ext cx="9720360" cy="360"/>
          </a:xfrm>
          <a:prstGeom prst="line">
            <a:avLst/>
          </a:prstGeom>
          <a:ln w="73080">
            <a:solidFill>
              <a:srgbClr val="dbeff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0" name="CustomShape 6"/>
          <p:cNvSpPr/>
          <p:nvPr/>
        </p:nvSpPr>
        <p:spPr>
          <a:xfrm>
            <a:off x="4500000" y="900000"/>
            <a:ext cx="5038560" cy="215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80000"/>
          </a:bodyPr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111111"/>
                </a:solidFill>
                <a:latin typeface="Times New Roman"/>
                <a:ea typeface="Tahoma"/>
              </a:rPr>
              <a:t>В рамках реализации приказа МЧС России от 18.08.2023 № 841 «О проведении в МЧС России эксперимента по использованию федеральной государственной информационной системы «Единый портал государственных и муниципальных услуг (функций)» для направления гражданами и юридическими лицами сообщений, а также для направления ответов на указанные сообщения и обращения» организована работа на «Платформе обратной связи» (далее - ПОС). Всего ПОС рассмотрено 4 сообщения граждан, 1 находится на рассмотрении.</a:t>
            </a:r>
            <a:r>
              <a:rPr b="0" lang="ru-RU" sz="1600" spc="-1" strike="noStrike">
                <a:solidFill>
                  <a:srgbClr val="111111"/>
                </a:solidFill>
                <a:latin typeface="Liberation Serif;Times New Roman"/>
                <a:ea typeface="Tahoma"/>
              </a:rPr>
              <a:t> 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</p:txBody>
      </p:sp>
      <p:sp>
        <p:nvSpPr>
          <p:cNvPr id="361" name="CustomShape 7"/>
          <p:cNvSpPr/>
          <p:nvPr/>
        </p:nvSpPr>
        <p:spPr>
          <a:xfrm>
            <a:off x="180000" y="3420000"/>
            <a:ext cx="9358560" cy="99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111111"/>
                </a:solidFill>
                <a:latin typeface="Liberation Serif;Times New Roman"/>
                <a:ea typeface="Tahoma"/>
              </a:rPr>
              <a:t>На сайте Главного управления размещен виджет для прохождения пользователями системы ПОС опросов для оценки деятельности Главного управления МЧС России по Иркутской области. Каждый гражданин, нажав активную кнопку «Участвовать»  может пройти опрос и дать свою оценку, либо оставить свой комментарий с предложениями.  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362" name="" descr=""/>
          <p:cNvPicPr/>
          <p:nvPr/>
        </p:nvPicPr>
        <p:blipFill>
          <a:blip r:embed="rId3"/>
          <a:stretch/>
        </p:blipFill>
        <p:spPr>
          <a:xfrm>
            <a:off x="540000" y="4500000"/>
            <a:ext cx="3974400" cy="2158560"/>
          </a:xfrm>
          <a:prstGeom prst="rect">
            <a:avLst/>
          </a:prstGeom>
          <a:ln w="0">
            <a:noFill/>
          </a:ln>
        </p:spPr>
      </p:pic>
      <p:pic>
        <p:nvPicPr>
          <p:cNvPr id="363" name="" descr=""/>
          <p:cNvPicPr/>
          <p:nvPr/>
        </p:nvPicPr>
        <p:blipFill>
          <a:blip r:embed="rId4"/>
          <a:stretch/>
        </p:blipFill>
        <p:spPr>
          <a:xfrm>
            <a:off x="5400000" y="4500000"/>
            <a:ext cx="3778560" cy="2158560"/>
          </a:xfrm>
          <a:prstGeom prst="rect">
            <a:avLst/>
          </a:prstGeom>
          <a:ln w="0">
            <a:noFill/>
          </a:ln>
        </p:spPr>
      </p:pic>
      <p:pic>
        <p:nvPicPr>
          <p:cNvPr id="364" name="" descr=""/>
          <p:cNvPicPr/>
          <p:nvPr/>
        </p:nvPicPr>
        <p:blipFill>
          <a:blip r:embed="rId5"/>
          <a:stretch/>
        </p:blipFill>
        <p:spPr>
          <a:xfrm>
            <a:off x="360000" y="900000"/>
            <a:ext cx="3238560" cy="2338560"/>
          </a:xfrm>
          <a:prstGeom prst="rect">
            <a:avLst/>
          </a:prstGeom>
          <a:ln w="0">
            <a:noFill/>
          </a:ln>
        </p:spPr>
      </p:pic>
    </p:spTree>
  </p:cSld>
  <p:transition spd="slow">
    <p:wipe dir="r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5" name="Объект 5_0"/>
          <p:cNvGraphicFramePr/>
          <p:nvPr/>
        </p:nvGraphicFramePr>
        <p:xfrm>
          <a:off x="225000" y="1674720"/>
          <a:ext cx="4833720" cy="3076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66" name="CustomShape 1"/>
          <p:cNvSpPr/>
          <p:nvPr/>
        </p:nvSpPr>
        <p:spPr>
          <a:xfrm>
            <a:off x="2700000" y="1280520"/>
            <a:ext cx="4313880" cy="54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000" spc="-1" strike="noStrike" cap="all">
                <a:solidFill>
                  <a:srgbClr val="1f497d"/>
                </a:solidFill>
                <a:latin typeface="Arial"/>
                <a:ea typeface="Times New Roman"/>
              </a:rPr>
              <a:t>РАЗМЕЩЕНИЕ qr-КОДОВ ДЛЯ ПОДАЧИ ОБРАЩЕНИЙ ГРАЖДАН на фасадах и информационных стендах ПОЖАРНО-СПАСАТЕЛЬНЫХ ЧАСТей  иРКУТСКОЙ ОБЛАСТИ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67" name="Рисунок 51_1" descr=""/>
          <p:cNvPicPr/>
          <p:nvPr/>
        </p:nvPicPr>
        <p:blipFill>
          <a:blip r:embed="rId2"/>
          <a:stretch/>
        </p:blipFill>
        <p:spPr>
          <a:xfrm>
            <a:off x="748440" y="36720"/>
            <a:ext cx="351360" cy="464400"/>
          </a:xfrm>
          <a:prstGeom prst="rect">
            <a:avLst/>
          </a:prstGeom>
          <a:ln w="0">
            <a:noFill/>
          </a:ln>
          <a:effectLst>
            <a:outerShdw dir="8100000" dist="37674">
              <a:srgbClr val="000000">
                <a:alpha val="40000"/>
              </a:srgbClr>
            </a:outerShdw>
          </a:effectLst>
        </p:spPr>
      </p:pic>
      <p:sp>
        <p:nvSpPr>
          <p:cNvPr id="368" name="CustomShape 2"/>
          <p:cNvSpPr/>
          <p:nvPr/>
        </p:nvSpPr>
        <p:spPr>
          <a:xfrm>
            <a:off x="1101240" y="36720"/>
            <a:ext cx="7974360" cy="109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dea04e"/>
                </a:solidFill>
                <a:latin typeface="Arial"/>
                <a:ea typeface="DejaVu Sans"/>
              </a:rPr>
              <a:t>IV. Реализация Плана мероприятий по внедрению принципов клиентоцентричности в деятельность МЧС России 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</p:txBody>
      </p:sp>
      <p:sp>
        <p:nvSpPr>
          <p:cNvPr id="369" name="Line 3"/>
          <p:cNvSpPr/>
          <p:nvPr/>
        </p:nvSpPr>
        <p:spPr>
          <a:xfrm>
            <a:off x="-360" y="1138680"/>
            <a:ext cx="9720360" cy="205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CustomShape 4"/>
          <p:cNvSpPr/>
          <p:nvPr/>
        </p:nvSpPr>
        <p:spPr>
          <a:xfrm>
            <a:off x="9187200" y="0"/>
            <a:ext cx="360360" cy="43056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ctr">
              <a:lnSpc>
                <a:spcPct val="100000"/>
              </a:lnSpc>
            </a:pPr>
            <a:fld id="{2270994C-8012-43ED-982A-92DD2FE4CE06}" type="slidenum">
              <a:rPr b="1" lang="ru-RU" sz="1900" spc="-1" strike="noStrike">
                <a:solidFill>
                  <a:srgbClr val="ffffff"/>
                </a:solidFill>
                <a:latin typeface="Arial"/>
                <a:ea typeface="Calibri"/>
              </a:rPr>
              <a:t>6</a:t>
            </a:fld>
            <a:r>
              <a:rPr b="1" lang="ru-RU" sz="1900" spc="-1" strike="noStrike">
                <a:solidFill>
                  <a:srgbClr val="ffffff"/>
                </a:solidFill>
                <a:latin typeface="Arial"/>
                <a:ea typeface="Calibri"/>
              </a:rPr>
              <a:t>                                                    7</a:t>
            </a:r>
            <a:endParaRPr b="0" lang="ru-RU" sz="1900" spc="-1" strike="noStrike">
              <a:latin typeface="Arial"/>
            </a:endParaRPr>
          </a:p>
        </p:txBody>
      </p:sp>
      <p:sp>
        <p:nvSpPr>
          <p:cNvPr id="371" name="CustomShape 5"/>
          <p:cNvSpPr/>
          <p:nvPr/>
        </p:nvSpPr>
        <p:spPr>
          <a:xfrm>
            <a:off x="5477040" y="4402440"/>
            <a:ext cx="702000" cy="38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2" name="CustomShape 6"/>
          <p:cNvSpPr/>
          <p:nvPr/>
        </p:nvSpPr>
        <p:spPr>
          <a:xfrm>
            <a:off x="6186240" y="4230720"/>
            <a:ext cx="3256200" cy="23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3" name="CustomShape 7"/>
          <p:cNvSpPr/>
          <p:nvPr/>
        </p:nvSpPr>
        <p:spPr>
          <a:xfrm>
            <a:off x="180000" y="5040000"/>
            <a:ext cx="1253880" cy="100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CustomShape 8"/>
          <p:cNvSpPr/>
          <p:nvPr/>
        </p:nvSpPr>
        <p:spPr>
          <a:xfrm>
            <a:off x="608760" y="5459760"/>
            <a:ext cx="4271760" cy="35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75" name="" descr=""/>
          <p:cNvPicPr/>
          <p:nvPr/>
        </p:nvPicPr>
        <p:blipFill>
          <a:blip r:embed="rId3"/>
          <a:stretch/>
        </p:blipFill>
        <p:spPr>
          <a:xfrm>
            <a:off x="697680" y="2124000"/>
            <a:ext cx="1460880" cy="1800000"/>
          </a:xfrm>
          <a:prstGeom prst="rect">
            <a:avLst/>
          </a:prstGeom>
          <a:ln w="0">
            <a:noFill/>
          </a:ln>
        </p:spPr>
      </p:pic>
      <p:pic>
        <p:nvPicPr>
          <p:cNvPr id="376" name="" descr=""/>
          <p:cNvPicPr/>
          <p:nvPr/>
        </p:nvPicPr>
        <p:blipFill>
          <a:blip r:embed="rId4"/>
          <a:stretch/>
        </p:blipFill>
        <p:spPr>
          <a:xfrm>
            <a:off x="5853960" y="2052000"/>
            <a:ext cx="2643480" cy="1836000"/>
          </a:xfrm>
          <a:prstGeom prst="rect">
            <a:avLst/>
          </a:prstGeom>
          <a:ln w="0">
            <a:noFill/>
          </a:ln>
        </p:spPr>
      </p:pic>
      <p:pic>
        <p:nvPicPr>
          <p:cNvPr id="377" name="" descr=""/>
          <p:cNvPicPr/>
          <p:nvPr/>
        </p:nvPicPr>
        <p:blipFill>
          <a:blip r:embed="rId5"/>
          <a:stretch/>
        </p:blipFill>
        <p:spPr>
          <a:xfrm>
            <a:off x="2700000" y="2088000"/>
            <a:ext cx="2506680" cy="1800000"/>
          </a:xfrm>
          <a:prstGeom prst="rect">
            <a:avLst/>
          </a:prstGeom>
          <a:ln w="0">
            <a:noFill/>
          </a:ln>
        </p:spPr>
      </p:pic>
      <p:sp>
        <p:nvSpPr>
          <p:cNvPr id="378" name="CustomShape 9"/>
          <p:cNvSpPr/>
          <p:nvPr/>
        </p:nvSpPr>
        <p:spPr>
          <a:xfrm>
            <a:off x="805320" y="3867120"/>
            <a:ext cx="1438560" cy="33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9" name="CustomShape 10"/>
          <p:cNvSpPr/>
          <p:nvPr/>
        </p:nvSpPr>
        <p:spPr>
          <a:xfrm>
            <a:off x="3420000" y="1792080"/>
            <a:ext cx="1438560" cy="33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2800"/>
                <a:tab algn="l" pos="892080"/>
                <a:tab algn="l" pos="1341360"/>
                <a:tab algn="l" pos="1790640"/>
                <a:tab algn="l" pos="2239920"/>
                <a:tab algn="l" pos="2689200"/>
                <a:tab algn="l" pos="3138480"/>
                <a:tab algn="l" pos="3587400"/>
                <a:tab algn="l" pos="4036680"/>
                <a:tab algn="l" pos="4485960"/>
                <a:tab algn="l" pos="4935240"/>
                <a:tab algn="l" pos="5384520"/>
                <a:tab algn="l" pos="5833800"/>
                <a:tab algn="l" pos="6283080"/>
                <a:tab algn="l" pos="6732360"/>
                <a:tab algn="l" pos="7181640"/>
                <a:tab algn="l" pos="7630920"/>
                <a:tab algn="l" pos="8080200"/>
                <a:tab algn="l" pos="8529480"/>
                <a:tab algn="l" pos="8978760"/>
                <a:tab algn="l" pos="8980200"/>
                <a:tab algn="l" pos="9429480"/>
                <a:tab algn="l" pos="9878760"/>
                <a:tab algn="l" pos="10328040"/>
                <a:tab algn="l" pos="10777320"/>
                <a:tab algn="l" pos="10779120"/>
                <a:tab algn="l" pos="10780560"/>
                <a:tab algn="l" pos="1078200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г. Шелехов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80" name="CustomShape 11"/>
          <p:cNvSpPr/>
          <p:nvPr/>
        </p:nvSpPr>
        <p:spPr>
          <a:xfrm>
            <a:off x="849240" y="1790640"/>
            <a:ext cx="1438200" cy="33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2800"/>
                <a:tab algn="l" pos="892080"/>
                <a:tab algn="l" pos="1341360"/>
                <a:tab algn="l" pos="1790640"/>
                <a:tab algn="l" pos="2239920"/>
                <a:tab algn="l" pos="2689200"/>
                <a:tab algn="l" pos="3138480"/>
                <a:tab algn="l" pos="3587400"/>
                <a:tab algn="l" pos="4036680"/>
                <a:tab algn="l" pos="4485960"/>
                <a:tab algn="l" pos="4935240"/>
                <a:tab algn="l" pos="5384520"/>
                <a:tab algn="l" pos="5833800"/>
                <a:tab algn="l" pos="6283080"/>
                <a:tab algn="l" pos="6732360"/>
                <a:tab algn="l" pos="7181640"/>
                <a:tab algn="l" pos="7630920"/>
                <a:tab algn="l" pos="8080200"/>
                <a:tab algn="l" pos="8529480"/>
                <a:tab algn="l" pos="8978760"/>
                <a:tab algn="l" pos="8980200"/>
                <a:tab algn="l" pos="9429480"/>
                <a:tab algn="l" pos="9878760"/>
                <a:tab algn="l" pos="10328040"/>
                <a:tab algn="l" pos="10777320"/>
                <a:tab algn="l" pos="10779120"/>
                <a:tab algn="l" pos="10780560"/>
                <a:tab algn="l" pos="1078200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г. Иркутск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81" name="CustomShape 12"/>
          <p:cNvSpPr/>
          <p:nvPr/>
        </p:nvSpPr>
        <p:spPr>
          <a:xfrm>
            <a:off x="6573240" y="1754640"/>
            <a:ext cx="1438200" cy="33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2800"/>
                <a:tab algn="l" pos="892080"/>
                <a:tab algn="l" pos="1341360"/>
                <a:tab algn="l" pos="1790640"/>
                <a:tab algn="l" pos="2239920"/>
                <a:tab algn="l" pos="2689200"/>
                <a:tab algn="l" pos="3138480"/>
                <a:tab algn="l" pos="3587400"/>
                <a:tab algn="l" pos="4036680"/>
                <a:tab algn="l" pos="4485960"/>
                <a:tab algn="l" pos="4935240"/>
                <a:tab algn="l" pos="5384520"/>
                <a:tab algn="l" pos="5833800"/>
                <a:tab algn="l" pos="6283080"/>
                <a:tab algn="l" pos="6732360"/>
                <a:tab algn="l" pos="7181640"/>
                <a:tab algn="l" pos="7630920"/>
                <a:tab algn="l" pos="8080200"/>
                <a:tab algn="l" pos="8529480"/>
                <a:tab algn="l" pos="8978760"/>
                <a:tab algn="l" pos="8980200"/>
                <a:tab algn="l" pos="9429480"/>
                <a:tab algn="l" pos="9878760"/>
                <a:tab algn="l" pos="10328040"/>
                <a:tab algn="l" pos="10777320"/>
                <a:tab algn="l" pos="10779120"/>
                <a:tab algn="l" pos="10780560"/>
                <a:tab algn="l" pos="1078200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г. Тулун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382" name="" descr=""/>
          <p:cNvPicPr/>
          <p:nvPr/>
        </p:nvPicPr>
        <p:blipFill>
          <a:blip r:embed="rId6"/>
          <a:stretch/>
        </p:blipFill>
        <p:spPr>
          <a:xfrm>
            <a:off x="633240" y="4299840"/>
            <a:ext cx="3506760" cy="2360160"/>
          </a:xfrm>
          <a:prstGeom prst="rect">
            <a:avLst/>
          </a:prstGeom>
          <a:ln w="0">
            <a:noFill/>
          </a:ln>
        </p:spPr>
      </p:pic>
      <p:pic>
        <p:nvPicPr>
          <p:cNvPr id="383" name="" descr=""/>
          <p:cNvPicPr/>
          <p:nvPr/>
        </p:nvPicPr>
        <p:blipFill>
          <a:blip r:embed="rId7"/>
          <a:stretch/>
        </p:blipFill>
        <p:spPr>
          <a:xfrm>
            <a:off x="4680000" y="4299840"/>
            <a:ext cx="3960000" cy="2360160"/>
          </a:xfrm>
          <a:prstGeom prst="rect">
            <a:avLst/>
          </a:prstGeom>
          <a:ln w="0">
            <a:noFill/>
          </a:ln>
        </p:spPr>
      </p:pic>
    </p:spTree>
  </p:cSld>
  <p:transition spd="slow">
    <p:wipe dir="r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7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4" name="Объект 5"/>
          <p:cNvGraphicFramePr/>
          <p:nvPr/>
        </p:nvGraphicFramePr>
        <p:xfrm>
          <a:off x="225000" y="1596960"/>
          <a:ext cx="4833720" cy="3076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85" name="CustomShape 1"/>
          <p:cNvSpPr/>
          <p:nvPr/>
        </p:nvSpPr>
        <p:spPr>
          <a:xfrm>
            <a:off x="2700000" y="1115280"/>
            <a:ext cx="431388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000" spc="-1" strike="noStrike" cap="all">
                <a:solidFill>
                  <a:srgbClr val="1f497d"/>
                </a:solidFill>
                <a:latin typeface="Arial"/>
                <a:ea typeface="Times New Roman"/>
              </a:rPr>
              <a:t>принято граждан на личном приеме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 cap="all">
                <a:solidFill>
                  <a:srgbClr val="1f497d"/>
                </a:solidFill>
                <a:latin typeface="Arial"/>
                <a:ea typeface="Times New Roman"/>
              </a:rPr>
              <a:t>Должностными лицами Главного управления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86" name="CustomShape 2"/>
          <p:cNvSpPr/>
          <p:nvPr/>
        </p:nvSpPr>
        <p:spPr>
          <a:xfrm>
            <a:off x="2880000" y="720000"/>
            <a:ext cx="3953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d2660f"/>
                </a:solidFill>
                <a:latin typeface="Arial"/>
                <a:ea typeface="DejaVu Sans"/>
              </a:rPr>
              <a:t>15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87" name="CustomShape 3"/>
          <p:cNvSpPr/>
          <p:nvPr/>
        </p:nvSpPr>
        <p:spPr>
          <a:xfrm>
            <a:off x="2700000" y="1620000"/>
            <a:ext cx="1973880" cy="28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8160" rIns="128160" tIns="64080" bIns="6408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(за  2022 г. – </a:t>
            </a:r>
            <a:r>
              <a:rPr b="1" lang="ru-RU" sz="1000" spc="-1" strike="noStrike">
                <a:solidFill>
                  <a:srgbClr val="e46c0a"/>
                </a:solidFill>
                <a:latin typeface="Arial"/>
                <a:ea typeface="DejaVu Sans"/>
              </a:rPr>
              <a:t>12</a:t>
            </a: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)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88" name="CustomShape 4"/>
          <p:cNvSpPr/>
          <p:nvPr/>
        </p:nvSpPr>
        <p:spPr>
          <a:xfrm>
            <a:off x="5580000" y="1620000"/>
            <a:ext cx="1613880" cy="28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8160" rIns="128160" tIns="64080" bIns="6408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(увеличение на 25%)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89" name="Рисунок 51" descr=""/>
          <p:cNvPicPr/>
          <p:nvPr/>
        </p:nvPicPr>
        <p:blipFill>
          <a:blip r:embed="rId2"/>
          <a:stretch/>
        </p:blipFill>
        <p:spPr>
          <a:xfrm>
            <a:off x="748440" y="36720"/>
            <a:ext cx="351360" cy="464400"/>
          </a:xfrm>
          <a:prstGeom prst="rect">
            <a:avLst/>
          </a:prstGeom>
          <a:ln w="0">
            <a:noFill/>
          </a:ln>
          <a:effectLst>
            <a:outerShdw dir="8100000" dist="37674">
              <a:srgbClr val="000000">
                <a:alpha val="40000"/>
              </a:srgbClr>
            </a:outerShdw>
          </a:effectLst>
        </p:spPr>
      </p:pic>
      <p:sp>
        <p:nvSpPr>
          <p:cNvPr id="390" name="CustomShape 5"/>
          <p:cNvSpPr/>
          <p:nvPr/>
        </p:nvSpPr>
        <p:spPr>
          <a:xfrm>
            <a:off x="1205640" y="180000"/>
            <a:ext cx="797436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dea04e"/>
                </a:solidFill>
                <a:latin typeface="Arial"/>
                <a:ea typeface="DejaVu Sans"/>
              </a:rPr>
              <a:t>V. Личный прием граждан должностными лицами Главного управления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</p:txBody>
      </p:sp>
      <p:sp>
        <p:nvSpPr>
          <p:cNvPr id="391" name="Line 6"/>
          <p:cNvSpPr/>
          <p:nvPr/>
        </p:nvSpPr>
        <p:spPr>
          <a:xfrm>
            <a:off x="43200" y="595080"/>
            <a:ext cx="9720360" cy="205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2" name="CustomShape 7"/>
          <p:cNvSpPr/>
          <p:nvPr/>
        </p:nvSpPr>
        <p:spPr>
          <a:xfrm>
            <a:off x="9187200" y="0"/>
            <a:ext cx="360360" cy="43056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ctr">
              <a:lnSpc>
                <a:spcPct val="100000"/>
              </a:lnSpc>
            </a:pPr>
            <a:fld id="{14C03E3C-2EF3-4329-B0BC-325D70675363}" type="slidenum">
              <a:rPr b="1" lang="ru-RU" sz="1900" spc="-1" strike="noStrike">
                <a:solidFill>
                  <a:srgbClr val="ffffff"/>
                </a:solidFill>
                <a:latin typeface="Arial"/>
                <a:ea typeface="Calibri"/>
              </a:rPr>
              <a:t>6</a:t>
            </a:fld>
            <a:r>
              <a:rPr b="1" lang="ru-RU" sz="1900" spc="-1" strike="noStrike">
                <a:solidFill>
                  <a:srgbClr val="ffffff"/>
                </a:solidFill>
                <a:latin typeface="Arial"/>
                <a:ea typeface="Calibri"/>
              </a:rPr>
              <a:t>                                                    8</a:t>
            </a:r>
            <a:endParaRPr b="0" lang="ru-RU" sz="1900" spc="-1" strike="noStrike">
              <a:latin typeface="Arial"/>
            </a:endParaRPr>
          </a:p>
        </p:txBody>
      </p:sp>
      <p:sp>
        <p:nvSpPr>
          <p:cNvPr id="393" name="Line 8"/>
          <p:cNvSpPr/>
          <p:nvPr/>
        </p:nvSpPr>
        <p:spPr>
          <a:xfrm>
            <a:off x="2520000" y="1596960"/>
            <a:ext cx="4500000" cy="23040"/>
          </a:xfrm>
          <a:prstGeom prst="line">
            <a:avLst/>
          </a:prstGeom>
          <a:ln w="1908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4" name="CustomShape 9"/>
          <p:cNvSpPr/>
          <p:nvPr/>
        </p:nvSpPr>
        <p:spPr>
          <a:xfrm>
            <a:off x="1440000" y="5220000"/>
            <a:ext cx="7553880" cy="85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000" spc="-1" strike="noStrike">
                <a:solidFill>
                  <a:srgbClr val="1f497d"/>
                </a:solidFill>
                <a:latin typeface="Arial"/>
                <a:ea typeface="DejaVu Sans"/>
              </a:rPr>
              <a:t>В соответствии с решением Коллегии МЧС России  от 16.02.2022 №1/I (пп. 17 п. 30) и приказа Главного управления от 20.02.2023 № 148 «Об организации в Главном управлении Министерства Российской Федерации по делам гражданской обороны, чрезвычайным ситуациям и ликвидации последствий стихийных бедствий по Иркутской области работы с обращениями граждан и организаций» организован личный прием граждан должностными лицами отдела по работе с обращениями граждан в ежедневном режиме. 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95" name="CustomShape 10"/>
          <p:cNvSpPr/>
          <p:nvPr/>
        </p:nvSpPr>
        <p:spPr>
          <a:xfrm>
            <a:off x="5477040" y="4114440"/>
            <a:ext cx="702000" cy="38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6" name="CustomShape 11"/>
          <p:cNvSpPr/>
          <p:nvPr/>
        </p:nvSpPr>
        <p:spPr>
          <a:xfrm>
            <a:off x="6186240" y="3942720"/>
            <a:ext cx="3256200" cy="23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7" name="CustomShape 12"/>
          <p:cNvSpPr/>
          <p:nvPr/>
        </p:nvSpPr>
        <p:spPr>
          <a:xfrm>
            <a:off x="180000" y="5040000"/>
            <a:ext cx="1253880" cy="100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6000" spc="-1" strike="noStrike">
                <a:solidFill>
                  <a:srgbClr val="d2660f"/>
                </a:solidFill>
                <a:latin typeface="Arial"/>
                <a:ea typeface="DejaVu Sans"/>
              </a:rPr>
              <a:t>!</a:t>
            </a:r>
            <a:endParaRPr b="0" lang="ru-RU" sz="6000" spc="-1" strike="noStrike">
              <a:latin typeface="Arial"/>
            </a:endParaRPr>
          </a:p>
        </p:txBody>
      </p:sp>
      <p:sp>
        <p:nvSpPr>
          <p:cNvPr id="398" name="CustomShape 13"/>
          <p:cNvSpPr/>
          <p:nvPr/>
        </p:nvSpPr>
        <p:spPr>
          <a:xfrm>
            <a:off x="608760" y="5459760"/>
            <a:ext cx="4271760" cy="35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99" name="Group 14"/>
          <p:cNvGrpSpPr/>
          <p:nvPr/>
        </p:nvGrpSpPr>
        <p:grpSpPr>
          <a:xfrm>
            <a:off x="1260000" y="2691360"/>
            <a:ext cx="7913880" cy="1622520"/>
            <a:chOff x="1260000" y="2691360"/>
            <a:chExt cx="7913880" cy="1622520"/>
          </a:xfrm>
        </p:grpSpPr>
        <p:sp>
          <p:nvSpPr>
            <p:cNvPr id="400" name="CustomShape 15"/>
            <p:cNvSpPr/>
            <p:nvPr/>
          </p:nvSpPr>
          <p:spPr>
            <a:xfrm>
              <a:off x="1260000" y="2783520"/>
              <a:ext cx="143676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800" spc="-1" strike="noStrike">
                  <a:solidFill>
                    <a:srgbClr val="457ab7"/>
                  </a:solidFill>
                  <a:latin typeface="Arial"/>
                  <a:ea typeface="DejaVu Sans"/>
                </a:rPr>
                <a:t>   </a:t>
              </a:r>
              <a:endParaRPr b="0" lang="ru-RU" sz="1800" spc="-1" strike="noStrike">
                <a:latin typeface="Arial"/>
              </a:endParaRPr>
            </a:p>
          </p:txBody>
        </p:sp>
        <p:sp>
          <p:nvSpPr>
            <p:cNvPr id="401" name="CustomShape 16"/>
            <p:cNvSpPr/>
            <p:nvPr/>
          </p:nvSpPr>
          <p:spPr>
            <a:xfrm>
              <a:off x="2428920" y="3906360"/>
              <a:ext cx="5131080" cy="407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2" name="CustomShape 17"/>
            <p:cNvSpPr/>
            <p:nvPr/>
          </p:nvSpPr>
          <p:spPr>
            <a:xfrm>
              <a:off x="2522520" y="2691360"/>
              <a:ext cx="6651360" cy="1533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403" name="" descr=""/>
          <p:cNvPicPr/>
          <p:nvPr/>
        </p:nvPicPr>
        <p:blipFill>
          <a:blip r:embed="rId3"/>
          <a:stretch/>
        </p:blipFill>
        <p:spPr>
          <a:xfrm>
            <a:off x="2700000" y="1900800"/>
            <a:ext cx="4278600" cy="3314160"/>
          </a:xfrm>
          <a:prstGeom prst="rect">
            <a:avLst/>
          </a:prstGeom>
          <a:ln w="0">
            <a:noFill/>
          </a:ln>
        </p:spPr>
      </p:pic>
    </p:spTree>
  </p:cSld>
  <p:transition spd="slow">
    <p:wipe dir="r"/>
  </p:transition>
  <p:timing>
    <p:tnLst>
      <p:par>
        <p:cTn id="8" dur="indefinite" restart="never" nodeType="tmRoot">
          <p:childTnLst>
            <p:seq>
              <p:cTn id="9" dur="indefinite" nodeType="mainSeq"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14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CustomShape 1"/>
          <p:cNvSpPr/>
          <p:nvPr/>
        </p:nvSpPr>
        <p:spPr>
          <a:xfrm>
            <a:off x="745920" y="46800"/>
            <a:ext cx="773460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dea04e"/>
                </a:solidFill>
                <a:latin typeface="Arial"/>
                <a:ea typeface="DejaVu Sans"/>
              </a:rPr>
              <a:t>VI. Тематика обращений граждан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405" name="Рисунок 25" descr=""/>
          <p:cNvPicPr/>
          <p:nvPr/>
        </p:nvPicPr>
        <p:blipFill>
          <a:blip r:embed="rId1"/>
          <a:stretch/>
        </p:blipFill>
        <p:spPr>
          <a:xfrm>
            <a:off x="705240" y="9000"/>
            <a:ext cx="365400" cy="482760"/>
          </a:xfrm>
          <a:prstGeom prst="rect">
            <a:avLst/>
          </a:prstGeom>
          <a:ln w="0">
            <a:noFill/>
          </a:ln>
          <a:effectLst>
            <a:outerShdw dir="8100000" dist="37674">
              <a:srgbClr val="000000">
                <a:alpha val="40000"/>
              </a:srgbClr>
            </a:outerShdw>
          </a:effectLst>
        </p:spPr>
      </p:pic>
      <p:sp>
        <p:nvSpPr>
          <p:cNvPr id="406" name="CustomShape 2"/>
          <p:cNvSpPr/>
          <p:nvPr/>
        </p:nvSpPr>
        <p:spPr>
          <a:xfrm>
            <a:off x="9160920" y="9000"/>
            <a:ext cx="360360" cy="43056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ctr">
              <a:lnSpc>
                <a:spcPct val="100000"/>
              </a:lnSpc>
            </a:pPr>
            <a:fld id="{5026BCFE-E269-400B-9FD3-8FB14435E7AF}" type="slidenum">
              <a:rPr b="1" lang="ru-RU" sz="1900" spc="-1" strike="noStrike">
                <a:solidFill>
                  <a:srgbClr val="ffffff"/>
                </a:solidFill>
                <a:latin typeface="Arial"/>
                <a:ea typeface="Calibri"/>
              </a:rPr>
              <a:t>9</a:t>
            </a:fld>
            <a:r>
              <a:rPr b="1" lang="ru-RU" sz="1900" spc="-1" strike="noStrike">
                <a:solidFill>
                  <a:srgbClr val="ffffff"/>
                </a:solidFill>
                <a:latin typeface="Arial"/>
                <a:ea typeface="Calibri"/>
              </a:rPr>
              <a:t>                                                     9 </a:t>
            </a:r>
            <a:endParaRPr b="0" lang="ru-RU" sz="1900" spc="-1" strike="noStrike">
              <a:latin typeface="Arial"/>
            </a:endParaRPr>
          </a:p>
        </p:txBody>
      </p:sp>
      <p:sp>
        <p:nvSpPr>
          <p:cNvPr id="407" name="Line 3"/>
          <p:cNvSpPr/>
          <p:nvPr/>
        </p:nvSpPr>
        <p:spPr>
          <a:xfrm>
            <a:off x="0" y="544320"/>
            <a:ext cx="9720000" cy="205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408" name="Table 4"/>
          <p:cNvGraphicFramePr/>
          <p:nvPr/>
        </p:nvGraphicFramePr>
        <p:xfrm>
          <a:off x="97560" y="671040"/>
          <a:ext cx="9491040" cy="5448600"/>
        </p:xfrm>
        <a:graphic>
          <a:graphicData uri="http://schemas.openxmlformats.org/drawingml/2006/table">
            <a:tbl>
              <a:tblPr/>
              <a:tblGrid>
                <a:gridCol w="586080"/>
                <a:gridCol w="5365080"/>
                <a:gridCol w="1257840"/>
                <a:gridCol w="1246680"/>
                <a:gridCol w="1035720"/>
              </a:tblGrid>
              <a:tr h="387720"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1100" spc="-1" strike="noStrike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№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1100" spc="-1" strike="noStrike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Наименование вопроса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1100" spc="-1" strike="noStrike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 </a:t>
                      </a:r>
                      <a:r>
                        <a:rPr b="1" lang="ru-RU" sz="1100" spc="-1" strike="noStrike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2023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1100" spc="-1" strike="noStrike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 </a:t>
                      </a:r>
                      <a:r>
                        <a:rPr b="1" lang="ru-RU" sz="1100" spc="-1" strike="noStrike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2024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1100" spc="-1" strike="noStrike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Динамика %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</a:tr>
              <a:tr h="637920"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1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Работа противопожарной службы и соблюдения требований пожарной безопасности 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117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266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376092"/>
                          </a:solidFill>
                          <a:latin typeface="Arial"/>
                          <a:ea typeface="Times New Roman"/>
                        </a:rPr>
                        <a:t>+в 2 раза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</a:tr>
              <a:tr h="387720"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2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Деятельность ГИМС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145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266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376092"/>
                          </a:solidFill>
                          <a:latin typeface="Arial"/>
                          <a:ea typeface="Times New Roman"/>
                        </a:rPr>
                        <a:t>+ в 2 раза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</a:tr>
              <a:tr h="534240"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3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Деятельность и принимаемые решения МЧС России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3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1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- на 2 случая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</a:tr>
              <a:tr h="888120"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4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Вопросы связанные с рассмотрением обращений граждан (прекращение рассмотрения обращения, результаты рассмотрения обращения, ознакомление с документами и материалами, касающимися рассмотрения обращения)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17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15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376092"/>
                          </a:solidFill>
                          <a:latin typeface="Arial"/>
                          <a:ea typeface="Times New Roman"/>
                        </a:rPr>
                        <a:t>- на 2 случая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</a:tr>
              <a:tr h="428040"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5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Запросы архивных данных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6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5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- на 1 случай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</a:tr>
              <a:tr h="396000"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6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Предупреждение и преодоление ЧС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20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16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-20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</a:tr>
              <a:tr h="389880"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7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5000"/>
                      </a:srgbClr>
                    </a:solidFill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Коммунальное хозяйство 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5000"/>
                      </a:srgbClr>
                    </a:solidFill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3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5000"/>
                      </a:srgbClr>
                    </a:solidFill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14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5000"/>
                      </a:srgbClr>
                    </a:solidFill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+78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5000"/>
                      </a:srgbClr>
                    </a:solidFill>
                  </a:tcPr>
                </a:tc>
              </a:tr>
              <a:tr h="522360"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8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Трудовые отношения 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1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0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- на 1 случай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fffff">
                        <a:alpha val="50000"/>
                      </a:srgbClr>
                    </a:solidFill>
                  </a:tcPr>
                </a:tc>
              </a:tr>
              <a:tr h="387720"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9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Гражданская оборона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1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3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+на 2 случая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9000"/>
                      </a:srgbClr>
                    </a:solidFill>
                  </a:tcPr>
                </a:tc>
              </a:tr>
              <a:tr h="489240"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10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Социальная сфера 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1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5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 lIns="6840" rIns="684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ru-RU" sz="1100" spc="-1" strike="noStrike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+80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6840" marR="6840">
                    <a:solidFill>
                      <a:srgbClr val="ffffff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09" name="CustomShape 5"/>
          <p:cNvSpPr/>
          <p:nvPr/>
        </p:nvSpPr>
        <p:spPr>
          <a:xfrm>
            <a:off x="8820000" y="4853880"/>
            <a:ext cx="176400" cy="34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125064</TotalTime>
  <Application>LibreOffice/7.0.6.2$Linux_X86_64 LibreOffice_project/00$Build-2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2019-07-30T12:41:22Z</dcterms:created>
  <dc:creator>**Начальник отдела - Мохова Ю. В.</dc:creator>
  <dc:description/>
  <dc:language>ru-RU</dc:language>
  <cp:lastModifiedBy/>
  <cp:lastPrinted>2023-09-28T16:23:11Z</cp:lastPrinted>
  <dcterms:modified xsi:type="dcterms:W3CDTF">2024-04-03T14:27:03Z</dcterms:modified>
  <cp:revision>2733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0</vt:bool>
  </property>
  <property fmtid="{D5CDD505-2E9C-101B-9397-08002B2CF9AE}" pid="4" name="LinksUpToDate">
    <vt:bool>0</vt:bool>
  </property>
  <property fmtid="{D5CDD505-2E9C-101B-9397-08002B2CF9AE}" pid="5" name="MMClips">
    <vt:i4>0</vt:i4>
  </property>
  <property fmtid="{D5CDD505-2E9C-101B-9397-08002B2CF9AE}" pid="6" name="Notes">
    <vt:i4>5</vt:i4>
  </property>
  <property fmtid="{D5CDD505-2E9C-101B-9397-08002B2CF9AE}" pid="7" name="PresentationFormat">
    <vt:lpwstr>Произвольный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i4>17</vt:i4>
  </property>
</Properties>
</file>