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9720263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86000" y="273600"/>
            <a:ext cx="87476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44376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401880" y="160452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8600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44376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401880" y="3682080"/>
            <a:ext cx="28166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968360" y="368208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6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968360" y="1604520"/>
            <a:ext cx="42685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86000" y="3682080"/>
            <a:ext cx="87476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2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86000" y="221040"/>
            <a:ext cx="87472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86000" y="273600"/>
            <a:ext cx="87476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86000" y="1604520"/>
            <a:ext cx="87476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Рисунок 14"/>
          <p:cNvPicPr/>
          <p:nvPr/>
        </p:nvPicPr>
        <p:blipFill>
          <a:blip r:embed="rId2"/>
          <a:stretch/>
        </p:blipFill>
        <p:spPr>
          <a:xfrm>
            <a:off x="4192200" y="1633320"/>
            <a:ext cx="1379160" cy="181548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229" name="CustomShape 1"/>
          <p:cNvSpPr/>
          <p:nvPr/>
        </p:nvSpPr>
        <p:spPr>
          <a:xfrm>
            <a:off x="1357920" y="3927240"/>
            <a:ext cx="7369560" cy="1186920"/>
          </a:xfrm>
          <a:prstGeom prst="rect">
            <a:avLst/>
          </a:prstGeom>
          <a:solidFill>
            <a:srgbClr val="DEA04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DejaVu Sans"/>
              </a:rPr>
              <a:t>ИНФОРМАЦИОННО-АНАЛИТИЧЕСКИЙ ОТЧЕТ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DejaVu Sans"/>
              </a:rPr>
              <a:t>о результатах работы с обращениями граждан и организаций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DejaVu Sans"/>
              </a:rPr>
              <a:t>в Главном управлении МЧС России по Иркутской области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DejaVu Sans"/>
              </a:rPr>
              <a:t>за 2023 год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1431720" y="22320"/>
            <a:ext cx="7221600" cy="1037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3480" tIns="61920" rIns="123480" bIns="6192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Министерство Российской Федерации</a:t>
            </a:r>
            <a:r>
              <a:t/>
            </a:r>
            <a:br/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по делам гражданской обороны, чрезвычайным ситуациям </a:t>
            </a:r>
            <a:r>
              <a:t/>
            </a:r>
            <a:br/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и ликвидации последствий стихийных бедствий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31" name="Рисунок 25" descr="http://kcbux.ru/Statyy/ZA_zizny/image/016_karta/karta-003.png"/>
          <p:cNvPicPr/>
          <p:nvPr/>
        </p:nvPicPr>
        <p:blipFill>
          <a:blip r:embed="rId3"/>
          <a:stretch/>
        </p:blipFill>
        <p:spPr>
          <a:xfrm>
            <a:off x="10823760" y="-96120"/>
            <a:ext cx="3080880" cy="136332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3"/>
          <p:cNvSpPr/>
          <p:nvPr/>
        </p:nvSpPr>
        <p:spPr>
          <a:xfrm>
            <a:off x="3073320" y="6333480"/>
            <a:ext cx="3616920" cy="472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г. Иркутск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1400" b="1" strike="noStrike" spc="-1">
                <a:solidFill>
                  <a:srgbClr val="002060"/>
                </a:solidFill>
                <a:latin typeface="Myriad Pro Light"/>
                <a:ea typeface="DejaVu Sans"/>
              </a:rPr>
              <a:t>    2024 г.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33" name="Рисунок 12"/>
          <p:cNvPicPr/>
          <p:nvPr/>
        </p:nvPicPr>
        <p:blipFill>
          <a:blip r:embed="rId4"/>
          <a:stretch/>
        </p:blipFill>
        <p:spPr>
          <a:xfrm rot="10800000" flipH="1">
            <a:off x="24840" y="1078920"/>
            <a:ext cx="9713520" cy="7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5940000" y="2700000"/>
            <a:ext cx="3236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Запросы архивных данных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4320000" y="3060000"/>
            <a:ext cx="4676760" cy="85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     Всего поступило 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26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обращений по данной теме, что меньше на 83 %  обращений, поступивших за 2022 год  (АППГ: 154) – в основном это запросы архивных данных для оформления пенсий, стажа работы, устройства на работу, подтверждения награждений государственными и ведомственными наградами и другая информация.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348840" y="835200"/>
            <a:ext cx="396792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Деятельности и принимаемые решения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8" name="CustomShape 4"/>
          <p:cNvSpPr/>
          <p:nvPr/>
        </p:nvSpPr>
        <p:spPr>
          <a:xfrm flipV="1">
            <a:off x="251280" y="988920"/>
            <a:ext cx="68169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9" name="CustomShape 5"/>
          <p:cNvSpPr/>
          <p:nvPr/>
        </p:nvSpPr>
        <p:spPr>
          <a:xfrm>
            <a:off x="1077840" y="114120"/>
            <a:ext cx="7736400" cy="3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V. Обзор актуальных и часто задаваемых вопросов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70" name="Рисунок 18"/>
          <p:cNvPicPr/>
          <p:nvPr/>
        </p:nvPicPr>
        <p:blipFill>
          <a:blip r:embed="rId2"/>
          <a:stretch/>
        </p:blipFill>
        <p:spPr>
          <a:xfrm>
            <a:off x="705240" y="9000"/>
            <a:ext cx="367200" cy="48456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371" name="Line 6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7"/>
          <p:cNvSpPr/>
          <p:nvPr/>
        </p:nvSpPr>
        <p:spPr>
          <a:xfrm>
            <a:off x="360000" y="4771800"/>
            <a:ext cx="3956760" cy="176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Количество обращений в сфере трудовых отношений, поступивших за  2023  год — 16 (АППГ: 34). Остаются актуальными вопросы прохождения службы, связанные с увольнением, трудоустройством, продлением контракта, переводам по службе, проведением служебных проверок, неудовлетворительными условиями работы, а также присвоением государственных наград.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73" name="CustomShape 8"/>
          <p:cNvSpPr/>
          <p:nvPr/>
        </p:nvSpPr>
        <p:spPr>
          <a:xfrm>
            <a:off x="360000" y="4320000"/>
            <a:ext cx="3236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Трудовые отношения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74" name="CustomShape 9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10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375" name="CustomShape 10"/>
          <p:cNvSpPr/>
          <p:nvPr/>
        </p:nvSpPr>
        <p:spPr>
          <a:xfrm>
            <a:off x="360000" y="1260000"/>
            <a:ext cx="4136760" cy="53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Количество обращений, касающихся деятельности МЧС России и принимаемых решений 19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(АППГ: 41).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376" name="Рисунок 375"/>
          <p:cNvPicPr/>
          <p:nvPr/>
        </p:nvPicPr>
        <p:blipFill>
          <a:blip r:embed="rId3"/>
          <a:stretch/>
        </p:blipFill>
        <p:spPr>
          <a:xfrm>
            <a:off x="900000" y="1800000"/>
            <a:ext cx="2876760" cy="2156760"/>
          </a:xfrm>
          <a:prstGeom prst="rect">
            <a:avLst/>
          </a:prstGeom>
          <a:ln w="0">
            <a:noFill/>
          </a:ln>
        </p:spPr>
      </p:pic>
      <p:pic>
        <p:nvPicPr>
          <p:cNvPr id="377" name="Рисунок 376"/>
          <p:cNvPicPr/>
          <p:nvPr/>
        </p:nvPicPr>
        <p:blipFill>
          <a:blip r:embed="rId4"/>
          <a:stretch/>
        </p:blipFill>
        <p:spPr>
          <a:xfrm>
            <a:off x="5040000" y="4140000"/>
            <a:ext cx="3596760" cy="2336760"/>
          </a:xfrm>
          <a:prstGeom prst="rect">
            <a:avLst/>
          </a:prstGeom>
          <a:ln w="0">
            <a:noFill/>
          </a:ln>
        </p:spPr>
      </p:pic>
      <p:pic>
        <p:nvPicPr>
          <p:cNvPr id="378" name="Рисунок 377"/>
          <p:cNvPicPr/>
          <p:nvPr/>
        </p:nvPicPr>
        <p:blipFill>
          <a:blip r:embed="rId5"/>
          <a:stretch/>
        </p:blipFill>
        <p:spPr>
          <a:xfrm>
            <a:off x="5400000" y="900000"/>
            <a:ext cx="2878920" cy="179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2880000" y="2340000"/>
            <a:ext cx="2516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Социальная сфера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162720" y="2576520"/>
            <a:ext cx="451404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  С вопросам, имеющим социальную тематику за  2023 год обратились 12 заявителей (АППГ: 18), что 33,3% меньше по сравнению с 2022 годом.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2695680" y="1080000"/>
            <a:ext cx="682740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За  2023 год поступило 8 обращений по тематике гражданская оборона, что 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на 4 случая меньше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по сравнению с 2022 годом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(АППГ: 12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)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.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2" name="CustomShape 4"/>
          <p:cNvSpPr/>
          <p:nvPr/>
        </p:nvSpPr>
        <p:spPr>
          <a:xfrm>
            <a:off x="3600000" y="707400"/>
            <a:ext cx="23364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Гражданская оборона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3" name="CustomShape 5"/>
          <p:cNvSpPr/>
          <p:nvPr/>
        </p:nvSpPr>
        <p:spPr>
          <a:xfrm>
            <a:off x="3060000" y="3355560"/>
            <a:ext cx="34164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Жилищные вопросы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4" name="CustomShape 6"/>
          <p:cNvSpPr/>
          <p:nvPr/>
        </p:nvSpPr>
        <p:spPr>
          <a:xfrm>
            <a:off x="2703240" y="3842280"/>
            <a:ext cx="681984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     По в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опросам  связанным с  обеспечением  жилья за  2023 год  обращений не поступало.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 (АППГ: 1)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5" name="CustomShape 7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900" b="1" strike="noStrike" spc="-1">
                <a:solidFill>
                  <a:srgbClr val="FFFFFF"/>
                </a:solidFill>
                <a:latin typeface="Calibri"/>
                <a:ea typeface="Calibri"/>
              </a:rPr>
              <a:t>  </a:t>
            </a:r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11</a:t>
            </a:r>
            <a:endParaRPr lang="ru-RU" sz="1900" b="0" strike="noStrike" spc="-1">
              <a:latin typeface="Arial"/>
            </a:endParaRPr>
          </a:p>
        </p:txBody>
      </p:sp>
      <p:pic>
        <p:nvPicPr>
          <p:cNvPr id="386" name="Рисунок 22"/>
          <p:cNvPicPr/>
          <p:nvPr/>
        </p:nvPicPr>
        <p:blipFill>
          <a:blip r:embed="rId2"/>
          <a:stretch/>
        </p:blipFill>
        <p:spPr>
          <a:xfrm>
            <a:off x="735840" y="9000"/>
            <a:ext cx="385560" cy="50904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387" name="Line 8"/>
          <p:cNvSpPr/>
          <p:nvPr/>
        </p:nvSpPr>
        <p:spPr>
          <a:xfrm>
            <a:off x="0" y="618480"/>
            <a:ext cx="9720000" cy="20520"/>
          </a:xfrm>
          <a:prstGeom prst="line">
            <a:avLst/>
          </a:prstGeom>
          <a:ln w="73080">
            <a:solidFill>
              <a:srgbClr val="11305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9"/>
          <p:cNvSpPr/>
          <p:nvPr/>
        </p:nvSpPr>
        <p:spPr>
          <a:xfrm>
            <a:off x="230760" y="5098680"/>
            <a:ext cx="512604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Вопросы связанные с рассмотрением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89" name="CustomShape 10"/>
          <p:cNvSpPr/>
          <p:nvPr/>
        </p:nvSpPr>
        <p:spPr>
          <a:xfrm>
            <a:off x="230760" y="5344920"/>
            <a:ext cx="5346000" cy="85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Произошло снижение количества обращений за 2023 год на 21 %,  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63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обращения по сравнению с  2022 годом (АППГ 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80)</a:t>
            </a: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DejaVu Sans"/>
              </a:rPr>
              <a:t> обращений  по вопросам, связанным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обращения). 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90" name="CustomShape 11"/>
          <p:cNvSpPr/>
          <p:nvPr/>
        </p:nvSpPr>
        <p:spPr>
          <a:xfrm>
            <a:off x="1077840" y="114120"/>
            <a:ext cx="7736400" cy="3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V. Обзор актуальных и часто задаваемых вопросов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91" name="Рисунок 390"/>
          <p:cNvPicPr/>
          <p:nvPr/>
        </p:nvPicPr>
        <p:blipFill>
          <a:blip r:embed="rId3"/>
          <a:stretch/>
        </p:blipFill>
        <p:spPr>
          <a:xfrm>
            <a:off x="162720" y="776520"/>
            <a:ext cx="2516760" cy="1796760"/>
          </a:xfrm>
          <a:prstGeom prst="rect">
            <a:avLst/>
          </a:prstGeom>
          <a:ln w="0">
            <a:noFill/>
          </a:ln>
        </p:spPr>
      </p:pic>
      <p:pic>
        <p:nvPicPr>
          <p:cNvPr id="392" name="Рисунок 391"/>
          <p:cNvPicPr/>
          <p:nvPr/>
        </p:nvPicPr>
        <p:blipFill>
          <a:blip r:embed="rId4"/>
          <a:stretch/>
        </p:blipFill>
        <p:spPr>
          <a:xfrm>
            <a:off x="261000" y="3240000"/>
            <a:ext cx="2615760" cy="1739520"/>
          </a:xfrm>
          <a:prstGeom prst="rect">
            <a:avLst/>
          </a:prstGeom>
          <a:ln w="0">
            <a:noFill/>
          </a:ln>
        </p:spPr>
      </p:pic>
      <p:pic>
        <p:nvPicPr>
          <p:cNvPr id="393" name="Рисунок 392"/>
          <p:cNvPicPr/>
          <p:nvPr/>
        </p:nvPicPr>
        <p:blipFill>
          <a:blip r:embed="rId5"/>
          <a:stretch/>
        </p:blipFill>
        <p:spPr>
          <a:xfrm>
            <a:off x="5718960" y="4320000"/>
            <a:ext cx="3459960" cy="2338920"/>
          </a:xfrm>
          <a:prstGeom prst="rect">
            <a:avLst/>
          </a:prstGeom>
          <a:ln w="0">
            <a:noFill/>
          </a:ln>
        </p:spPr>
      </p:pic>
      <p:pic>
        <p:nvPicPr>
          <p:cNvPr id="394" name="Рисунок 393"/>
          <p:cNvPicPr/>
          <p:nvPr/>
        </p:nvPicPr>
        <p:blipFill>
          <a:blip r:embed="rId6"/>
          <a:stretch/>
        </p:blipFill>
        <p:spPr>
          <a:xfrm>
            <a:off x="5580000" y="1620000"/>
            <a:ext cx="3598920" cy="215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1056600" y="-3960"/>
            <a:ext cx="804996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VI. Федеральная государственная информационная система, обеспечивающая процесс досудебного (внесудебного) обжалования решений и действий (бездействия), совершенных при предоставлении государственных услуг (ФГИС ДО)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561240" y="3960000"/>
            <a:ext cx="8794440" cy="136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320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пожарный надзор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надзор в области защиты населения и территорий от чрезвычайных ситуаций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надзор в области гражданской обороны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376092"/>
              </a:buClr>
              <a:buFont typeface="Wingdings" charset="2"/>
              <a:buChar char=""/>
            </a:pPr>
            <a:r>
              <a:rPr lang="ru-RU" sz="1200" b="0" strike="noStrike" spc="-1">
                <a:solidFill>
                  <a:srgbClr val="376092"/>
                </a:solidFill>
                <a:latin typeface="Arial"/>
                <a:ea typeface="DejaVu Sans"/>
              </a:rPr>
              <a:t>Федеральный государственный контроль (надзор) за безопасностью людей на водных объектах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397" name="Picture 2" descr="F:\attachment.png"/>
          <p:cNvPicPr/>
          <p:nvPr/>
        </p:nvPicPr>
        <p:blipFill>
          <a:blip r:embed="rId2"/>
          <a:stretch/>
        </p:blipFill>
        <p:spPr>
          <a:xfrm>
            <a:off x="2880000" y="1440000"/>
            <a:ext cx="3235680" cy="1948680"/>
          </a:xfrm>
          <a:prstGeom prst="rect">
            <a:avLst/>
          </a:prstGeom>
          <a:ln w="12600">
            <a:solidFill>
              <a:srgbClr val="EC8F12"/>
            </a:solidFill>
            <a:round/>
          </a:ln>
        </p:spPr>
      </p:pic>
      <p:sp>
        <p:nvSpPr>
          <p:cNvPr id="398" name="CustomShape 3"/>
          <p:cNvSpPr/>
          <p:nvPr/>
        </p:nvSpPr>
        <p:spPr>
          <a:xfrm>
            <a:off x="222840" y="1080000"/>
            <a:ext cx="481284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Нарушений сроков рассмотрения досудебных жалоб по контрольно-надзорной деятельности не допущено.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399" name="Рисунок 8"/>
          <p:cNvPicPr/>
          <p:nvPr/>
        </p:nvPicPr>
        <p:blipFill>
          <a:blip r:embed="rId3"/>
          <a:stretch/>
        </p:blipFill>
        <p:spPr>
          <a:xfrm>
            <a:off x="653040" y="58680"/>
            <a:ext cx="481320" cy="63504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400" name="Line 4"/>
          <p:cNvSpPr/>
          <p:nvPr/>
        </p:nvSpPr>
        <p:spPr>
          <a:xfrm>
            <a:off x="0" y="7722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5"/>
          <p:cNvSpPr/>
          <p:nvPr/>
        </p:nvSpPr>
        <p:spPr>
          <a:xfrm>
            <a:off x="9213120" y="2412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FFBD5158-50EE-4096-A97E-FD78E7791571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12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12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02" name="CustomShape 6"/>
          <p:cNvSpPr/>
          <p:nvPr/>
        </p:nvSpPr>
        <p:spPr>
          <a:xfrm>
            <a:off x="8820000" y="1080000"/>
            <a:ext cx="7178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 3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03" name="Line 7"/>
          <p:cNvSpPr/>
          <p:nvPr/>
        </p:nvSpPr>
        <p:spPr>
          <a:xfrm>
            <a:off x="360000" y="1440000"/>
            <a:ext cx="8820000" cy="36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8"/>
          <p:cNvSpPr/>
          <p:nvPr/>
        </p:nvSpPr>
        <p:spPr>
          <a:xfrm>
            <a:off x="490680" y="1739160"/>
            <a:ext cx="806040" cy="5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9"/>
          <p:cNvSpPr/>
          <p:nvPr/>
        </p:nvSpPr>
        <p:spPr>
          <a:xfrm>
            <a:off x="4860000" y="1080000"/>
            <a:ext cx="43156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  Посредством ФГИС ДО досудебных жалоб поступило  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06" name="Line 10"/>
          <p:cNvSpPr/>
          <p:nvPr/>
        </p:nvSpPr>
        <p:spPr>
          <a:xfrm flipV="1">
            <a:off x="649800" y="3780000"/>
            <a:ext cx="8530200" cy="79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7" name="CustomShape 11"/>
          <p:cNvSpPr/>
          <p:nvPr/>
        </p:nvSpPr>
        <p:spPr>
          <a:xfrm>
            <a:off x="2520000" y="3393000"/>
            <a:ext cx="557568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Виды федерального государственного контроля (надзора) в отношении которых применяется  обязательный досудебный порядок рассмотрения жалоб </a:t>
            </a:r>
            <a:endParaRPr lang="ru-RU" sz="1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109;p1" descr="https://rusmedpro.ru/assets/images/rf-map.png"/>
          <p:cNvPicPr/>
          <p:nvPr/>
        </p:nvPicPr>
        <p:blipFill>
          <a:blip r:embed="rId2"/>
          <a:stretch/>
        </p:blipFill>
        <p:spPr>
          <a:xfrm>
            <a:off x="91800" y="843840"/>
            <a:ext cx="1272960" cy="827280"/>
          </a:xfrm>
          <a:prstGeom prst="rect">
            <a:avLst/>
          </a:prstGeom>
          <a:ln w="0">
            <a:noFill/>
          </a:ln>
          <a:effectLst>
            <a:outerShdw dist="50760" dir="5400000">
              <a:srgbClr val="000000">
                <a:alpha val="0"/>
              </a:srgbClr>
            </a:outerShdw>
          </a:effectLst>
        </p:spPr>
      </p:pic>
      <p:sp>
        <p:nvSpPr>
          <p:cNvPr id="409" name="CustomShape 1"/>
          <p:cNvSpPr/>
          <p:nvPr/>
        </p:nvSpPr>
        <p:spPr>
          <a:xfrm>
            <a:off x="1270800" y="933120"/>
            <a:ext cx="821736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В целях совершенствования работы с обращениями граждан приказом МЧС России от 19.01.2022 № 30 утвержден Порядок взаимодействия территориальных органов МЧС России с уполномоченным по правам человека в субъекте Российской Федерации, в том числе порядок  оказания содействия уполномоченному по правам человека в субъекте Российской Федерации в предоставлении необходимой ему для рассмотрения жалобы информации территориальными органами МЧС России. 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410" name="Рисунок 8"/>
          <p:cNvPicPr/>
          <p:nvPr/>
        </p:nvPicPr>
        <p:blipFill>
          <a:blip r:embed="rId3"/>
          <a:stretch/>
        </p:blipFill>
        <p:spPr>
          <a:xfrm>
            <a:off x="597240" y="28080"/>
            <a:ext cx="481320" cy="63504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411" name="CustomShape 2"/>
          <p:cNvSpPr/>
          <p:nvPr/>
        </p:nvSpPr>
        <p:spPr>
          <a:xfrm>
            <a:off x="964080" y="165240"/>
            <a:ext cx="797616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VII. Взаимодействие Главного управления и уполномоченного по правам человека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В Иркутской области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9187200" y="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7EBA1C33-226D-4C9B-9249-9424DC8E1D6F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13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13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13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5"/>
          <p:cNvSpPr/>
          <p:nvPr/>
        </p:nvSpPr>
        <p:spPr>
          <a:xfrm>
            <a:off x="5176800" y="5137920"/>
            <a:ext cx="47440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15" name="CustomShape 6"/>
          <p:cNvSpPr/>
          <p:nvPr/>
        </p:nvSpPr>
        <p:spPr>
          <a:xfrm>
            <a:off x="360000" y="2880000"/>
            <a:ext cx="912816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Заключено  Соглашение о взаимодействии между Уполномоченным по правам человека Иркутской области и Главным управлением Министерства Российской Федерации по делам гражданской обороны, чрезвычайным ситуациям и ликвидации последствий стихийных бедствий по Иркутской области от 30.03.2022 № 204.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416" name="CustomShape 7"/>
          <p:cNvSpPr/>
          <p:nvPr/>
        </p:nvSpPr>
        <p:spPr>
          <a:xfrm>
            <a:off x="5891760" y="3736440"/>
            <a:ext cx="3951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17" name="CustomShape 8"/>
          <p:cNvSpPr/>
          <p:nvPr/>
        </p:nvSpPr>
        <p:spPr>
          <a:xfrm>
            <a:off x="5730480" y="1643400"/>
            <a:ext cx="377388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Calibri"/>
              </a:rPr>
              <a:t>Заключение ГУ МЧС России по субъектам РФ соглашений о взаимодействии с уполномоченными по правам человека в субъектах Российской Федерации.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18" name="Line 9"/>
          <p:cNvSpPr/>
          <p:nvPr/>
        </p:nvSpPr>
        <p:spPr>
          <a:xfrm>
            <a:off x="284760" y="2572200"/>
            <a:ext cx="455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10"/>
          <p:cNvSpPr/>
          <p:nvPr/>
        </p:nvSpPr>
        <p:spPr>
          <a:xfrm>
            <a:off x="91800" y="1676160"/>
            <a:ext cx="474660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Основные формы взаимодействия Главного управления с уполномоченным по правам человека  в Иркутской области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420" name="Рисунок 65" descr="Рукопожатие"/>
          <p:cNvPicPr/>
          <p:nvPr/>
        </p:nvPicPr>
        <p:blipFill>
          <a:blip r:embed="rId4"/>
          <a:stretch/>
        </p:blipFill>
        <p:spPr>
          <a:xfrm>
            <a:off x="4955400" y="1565640"/>
            <a:ext cx="757800" cy="714240"/>
          </a:xfrm>
          <a:prstGeom prst="rect">
            <a:avLst/>
          </a:prstGeom>
          <a:ln w="0">
            <a:noFill/>
          </a:ln>
        </p:spPr>
      </p:pic>
      <p:sp>
        <p:nvSpPr>
          <p:cNvPr id="421" name="CustomShape 11"/>
          <p:cNvSpPr/>
          <p:nvPr/>
        </p:nvSpPr>
        <p:spPr>
          <a:xfrm>
            <a:off x="168840" y="3780000"/>
            <a:ext cx="4781520" cy="252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659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оказание содействия уполномоченному в проверке информации по обстоятельствам, изложенным в обращении гражданина (предоставление необходимых сведений, документов, материалов и иной информации);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принятие мер, направленных на защиту прав, свобод и законных интересов человека и гражданина, восстановление их нарушенных прав;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мероприятий (совещаний, рабочих встреч, семинаров), в том числе мероприятий по вопросам безопасности жизнедеятельности;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1F497D"/>
              </a:buClr>
              <a:buFont typeface="Wingdings" charset="2"/>
              <a:buChar char=""/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Times New Roman"/>
              </a:rPr>
              <a:t>проведение совместных приемов граждан, в том числе с использованием видеоконференцсвязи, информационно-телекоммуникационной сети «Интернет», иных доступных средств коммуникации.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422" name="Line 12"/>
          <p:cNvSpPr/>
          <p:nvPr/>
        </p:nvSpPr>
        <p:spPr>
          <a:xfrm>
            <a:off x="5130360" y="2592720"/>
            <a:ext cx="4434120" cy="540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3" name="Рисунок 422"/>
          <p:cNvPicPr/>
          <p:nvPr/>
        </p:nvPicPr>
        <p:blipFill>
          <a:blip r:embed="rId5"/>
          <a:stretch/>
        </p:blipFill>
        <p:spPr>
          <a:xfrm>
            <a:off x="5536800" y="3420000"/>
            <a:ext cx="3819960" cy="251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109;p1_1" descr="https://rusmedpro.ru/assets/images/rf-map.png"/>
          <p:cNvPicPr/>
          <p:nvPr/>
        </p:nvPicPr>
        <p:blipFill>
          <a:blip r:embed="rId2"/>
          <a:stretch/>
        </p:blipFill>
        <p:spPr>
          <a:xfrm>
            <a:off x="91800" y="734400"/>
            <a:ext cx="1272960" cy="827280"/>
          </a:xfrm>
          <a:prstGeom prst="rect">
            <a:avLst/>
          </a:prstGeom>
          <a:ln w="0">
            <a:noFill/>
          </a:ln>
          <a:effectLst>
            <a:outerShdw dist="50760" dir="5400000">
              <a:srgbClr val="000000">
                <a:alpha val="0"/>
              </a:srgbClr>
            </a:outerShdw>
          </a:effectLst>
        </p:spPr>
      </p:pic>
      <p:sp>
        <p:nvSpPr>
          <p:cNvPr id="425" name="CustomShape 1"/>
          <p:cNvSpPr/>
          <p:nvPr/>
        </p:nvSpPr>
        <p:spPr>
          <a:xfrm>
            <a:off x="360000" y="1440000"/>
            <a:ext cx="9128160" cy="541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Подача жалобы на акт и предписание, а так же на действие должностных лиц контрольного (надзорного) органа в рамках проведённого контрольно (надзорного) мероприятия осуществляется в порядке статьи 40 Федерального закона от 31.07.2020 № 248-ФЗ «О государственном контроле (надзоре) и муниципальном контроле в Российской Федерации», в рамках досудебного обжалования решений.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Жалоба подаётся контролируемым лицом в уполномоченный орган только в электронном виде с использованием Единого портала государственных и муниципальных услуг (вкладка «жалоба на решение контрольных органов» по ссылке https://knd.gosuslugi.ru), подписывается электронной подписью.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Отсрочка исполнения решений органов государственного пожарного надзора осуществляется в порядке статьи 93 Федерального закона от 31.07.2020 № 248-ФЗ «О государственном контроле (надзоре) и муниципальном контроле в Российской Федерации», в рамках досудебного обжалования решений. Ходатайство подается контролируемым лицом в уполномоченный орган только в электронном виде с использованием Единого портала государственных и муниципальных услуг (вкладка «Продление срока исполнения предписания» по ссылке https://knd.gosuslugi.ru), подписывается электронной подписью.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На основании изложенного сообщаем, что способов подачи ходатайств, кроме как в форме электронного документа с использованием Единого портала государственных и муниципальных услуг, не предусмотрено.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Дополнительно сообщаем, что на официальном Интернет-портале Главного управления (путь: Главная/Деятельность/Направления деятельности/Управление надзорной деятельности и профилактической работы/Порядок обжалования решений, действий (бездействия) должностных лиц надзорных органов) размещён порядок обжалования решений, действий (бездействий) должностных лиц надзорных органов, в том числе порядок действий в случае отсутствия на форме подачи жалобы услуги «Жалоба на решение контрольных (надзорных) органов» Единого портала государственных и муниципальных услуг информации о проверках в отношении контролируемого лица.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За 2023 год сотрудниками отдела по работе с обращениями граждан в целях совершенствования работы с обращениями граждан и повышения профессиональной грамотности сотрудников Главного управления проводились следующие мероприятия: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- на служебных совещаниях с аппаратом УНД и ПР, начальниками и сотрудниками территориальных отделов НД и ПР УНД и ПР Главного управления МЧС России по Иркутской области доведёны анализы недостатков работы по обращениям граждан в системе электронного документооборота;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- ежедневно оказывается практическая помощь делопроизводителям структурных подразделений Главного управления в вопросах ведения делопроизводства и по работе с обращениями граждан;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- регулярно ведётся работа с исполнителями по совершенствованию работы с обращениями граждан.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- проведено 6 проверочных мероприятий в отделах надзорной деятельности и профилактической работы УНД ГУ МЧС России по Иркутской области на предмет организации работы с обращениями граждан, выявление нарушений, а также осуществление методической помощи. Проверены следующие отделы:  ОНД и ПР по г. Усть-Куту и Усть-Кутскому району, ОНД и ПР по г. Саянску, г. Зима и Зиминскому району, ОНД и ПР по Ольхонскому району,  ОНД и ПР по Нижнеудинскому району, ОНД и ПР по г. Братску и Братскому району,  ОНД и ПР по г. Усть -Илимску, Усть-Илимскому и Нижнеилимскому району.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Вывод: В Главном управлении МЧС России по Иркутской области работа с обращениями граждан ведётся в строгом соответствии с Федеральным законом от 02.05.2006 года № 59-ФЗ «О порядке рассмотрения обращений граждан Российской Федерации», организована эффективная система контроля за рассмотрением обращений с использованием инструментов СЭД.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426" name="Рисунок 8_2"/>
          <p:cNvPicPr/>
          <p:nvPr/>
        </p:nvPicPr>
        <p:blipFill>
          <a:blip r:embed="rId3"/>
          <a:stretch/>
        </p:blipFill>
        <p:spPr>
          <a:xfrm>
            <a:off x="597240" y="28080"/>
            <a:ext cx="481320" cy="63504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427" name="CustomShape 2"/>
          <p:cNvSpPr/>
          <p:nvPr/>
        </p:nvSpPr>
        <p:spPr>
          <a:xfrm>
            <a:off x="964080" y="165240"/>
            <a:ext cx="79761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VIII. Организация работы в Главном управлении Иркутской области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28" name="CustomShape 3"/>
          <p:cNvSpPr/>
          <p:nvPr/>
        </p:nvSpPr>
        <p:spPr>
          <a:xfrm>
            <a:off x="9187200" y="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F2EED3EB-BCFD-4EE8-B57A-D938F6610276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14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14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29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5"/>
          <p:cNvSpPr/>
          <p:nvPr/>
        </p:nvSpPr>
        <p:spPr>
          <a:xfrm>
            <a:off x="5176800" y="5137920"/>
            <a:ext cx="47440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31" name="CustomShape 6"/>
          <p:cNvSpPr/>
          <p:nvPr/>
        </p:nvSpPr>
        <p:spPr>
          <a:xfrm>
            <a:off x="5891760" y="3736440"/>
            <a:ext cx="3951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32" name="Line 7"/>
          <p:cNvSpPr/>
          <p:nvPr/>
        </p:nvSpPr>
        <p:spPr>
          <a:xfrm>
            <a:off x="301320" y="4299480"/>
            <a:ext cx="455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Line 8"/>
          <p:cNvSpPr/>
          <p:nvPr/>
        </p:nvSpPr>
        <p:spPr>
          <a:xfrm>
            <a:off x="5040000" y="4320000"/>
            <a:ext cx="4434120" cy="540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109;p1_0" descr="https://rusmedpro.ru/assets/images/rf-map.png"/>
          <p:cNvPicPr/>
          <p:nvPr/>
        </p:nvPicPr>
        <p:blipFill>
          <a:blip r:embed="rId2"/>
          <a:stretch/>
        </p:blipFill>
        <p:spPr>
          <a:xfrm>
            <a:off x="91800" y="734400"/>
            <a:ext cx="1272960" cy="827280"/>
          </a:xfrm>
          <a:prstGeom prst="rect">
            <a:avLst/>
          </a:prstGeom>
          <a:ln w="0">
            <a:noFill/>
          </a:ln>
          <a:effectLst>
            <a:outerShdw dist="50760" dir="5400000">
              <a:srgbClr val="000000">
                <a:alpha val="0"/>
              </a:srgbClr>
            </a:outerShdw>
          </a:effectLst>
        </p:spPr>
      </p:pic>
      <p:sp>
        <p:nvSpPr>
          <p:cNvPr id="435" name="CustomShape 1"/>
          <p:cNvSpPr/>
          <p:nvPr/>
        </p:nvSpPr>
        <p:spPr>
          <a:xfrm>
            <a:off x="360000" y="1440000"/>
            <a:ext cx="9128160" cy="557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Организована работа по участию в эксперименте в соответствии с приказом МЧС России от 18 августа 2023 № 841 «О проведении в МЧС России эксперимента по использованию федеральной государственной информационной системы «Единый портал государственных и муниципальных услуг (функций)» для направления гражданами и юридическими лицами сообщений и обращений, а также для направления ответов на указанные сообщения и обращения». В рамках данного эксперимента осуществляется работа в Платформе обратной связи.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«Госсуслуги Решаем вместе» - приложение для решения проблем. Подавайте жалобы, задавайте вопросы, вносите предложения, участвуйте в опросах и голосованиях, чтобы повысить качество жизни.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Прежде, чем направить сообщение ознакомьтесь с информацией: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  1. Для подачи сообщения гражданин должен иметь подтверждённую учётную запись на едином портале.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  2. Для направления сообщения необходимо корректно  заполнить поля электронной формы.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  3. Одно сообщение должно содержать информацию только об одной проблеме (одном предложении) 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  4. В случае необходимости Вы можете приложить к сообщению документы и материалы в электронной форме.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  5. В качестве приложений к сообщению допускаются фотографии имеющие высокое разрешение и качество.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6. При поступлении на Единый портал сообщению присваивается регистрационный номер. Уведомление о присвоении сообщению регистрационного номера направляется на указанный Вами в профиле Единого портала адрес электронной почты и в Ваш личный кабинет на Едином портале.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7. Подготовка ответа на сообщение осуществляется уполномоченными представителями органов и организаций, не превышающие 30 календарных дней или 10 календарных дней для отдельных категорий сообщений, обрабатываемых в ускоренном порядке.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    8. Если сообщение содержит информацию о проблеме (предложении), решение которой( реализация которого) не входит в компетенцию органа или организации получивших сообщение, оно будет перенаправлено в орган или организацию, в компетенцию которых входит решение обозначенной проблемы (реализация обозначенного в сообщении предложения), о чём Вам будет направлено уведомление на указанный Вами в профиле Единого портала адрес электронной почты и в Ваш личный кабинет на Едином портале.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В целях реализации Плана мероприятий по внедрению принципов клиентоцентричности в деятельность МЧС России произведена генерация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QR-кода для перехода на форму подачи обращений граждан официального интернет-портала МЧС России. QR-код размещён на информационных стендах административных зданий территориальных органов и организаций МЧС России, а также других общедоступных местах.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Использование QR-кода позволяет гражданам напрямую переходить на страницу официального интернет-портала МЧС России для подачи обращений, оптимизируя путь при подаче обращения.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Подготовлено и осуществлено выступление начальником отдела по работе с обращениями граждан с докладом на заседании Общественного совета при ГУ МЧС России по Иркутской области по итогам работы за 8 месяцев 2023 года, на коллегии ГУ МЧС России по Иркутской области по итогам работы за 2023 год.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1F497D"/>
                </a:solidFill>
                <a:latin typeface="Arial"/>
                <a:ea typeface="Calibri"/>
              </a:rPr>
              <a:t>       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436" name="Рисунок 8_1"/>
          <p:cNvPicPr/>
          <p:nvPr/>
        </p:nvPicPr>
        <p:blipFill>
          <a:blip r:embed="rId3"/>
          <a:stretch/>
        </p:blipFill>
        <p:spPr>
          <a:xfrm>
            <a:off x="597240" y="28080"/>
            <a:ext cx="481320" cy="63504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437" name="CustomShape 2"/>
          <p:cNvSpPr/>
          <p:nvPr/>
        </p:nvSpPr>
        <p:spPr>
          <a:xfrm>
            <a:off x="964080" y="165240"/>
            <a:ext cx="79761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VIII. Организация работы в Главном управлении Иркутской области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9187200" y="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3BFC81D8-C3DB-40C6-9FC0-26029C8F53B1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15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15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439" name="Line 4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"/>
          <p:cNvSpPr/>
          <p:nvPr/>
        </p:nvSpPr>
        <p:spPr>
          <a:xfrm>
            <a:off x="5176800" y="5137920"/>
            <a:ext cx="47440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41" name="CustomShape 6"/>
          <p:cNvSpPr/>
          <p:nvPr/>
        </p:nvSpPr>
        <p:spPr>
          <a:xfrm>
            <a:off x="5891760" y="3736440"/>
            <a:ext cx="3951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2" name="Line 7"/>
          <p:cNvSpPr/>
          <p:nvPr/>
        </p:nvSpPr>
        <p:spPr>
          <a:xfrm>
            <a:off x="5040000" y="5940000"/>
            <a:ext cx="4434120" cy="540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Line 8"/>
          <p:cNvSpPr/>
          <p:nvPr/>
        </p:nvSpPr>
        <p:spPr>
          <a:xfrm>
            <a:off x="360000" y="4826880"/>
            <a:ext cx="455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Line 9"/>
          <p:cNvSpPr/>
          <p:nvPr/>
        </p:nvSpPr>
        <p:spPr>
          <a:xfrm>
            <a:off x="360000" y="5940000"/>
            <a:ext cx="455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Line 10"/>
          <p:cNvSpPr/>
          <p:nvPr/>
        </p:nvSpPr>
        <p:spPr>
          <a:xfrm>
            <a:off x="4981320" y="4836240"/>
            <a:ext cx="437868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Рисунок 5"/>
          <p:cNvPicPr/>
          <p:nvPr/>
        </p:nvPicPr>
        <p:blipFill>
          <a:blip r:embed="rId2"/>
          <a:stretch/>
        </p:blipFill>
        <p:spPr>
          <a:xfrm>
            <a:off x="624240" y="218880"/>
            <a:ext cx="2437920" cy="6060600"/>
          </a:xfrm>
          <a:prstGeom prst="rect">
            <a:avLst/>
          </a:prstGeom>
          <a:ln w="0">
            <a:noFill/>
          </a:ln>
          <a:effectLst>
            <a:glow rad="1803240">
              <a:srgbClr val="31859C">
                <a:alpha val="6000"/>
              </a:srgbClr>
            </a:glow>
          </a:effectLst>
        </p:spPr>
      </p:pic>
      <p:sp>
        <p:nvSpPr>
          <p:cNvPr id="447" name="CustomShape 1"/>
          <p:cNvSpPr/>
          <p:nvPr/>
        </p:nvSpPr>
        <p:spPr>
          <a:xfrm>
            <a:off x="397800" y="1080000"/>
            <a:ext cx="9063360" cy="600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1360" indent="-1659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Обеспечить</a:t>
            </a:r>
            <a:r>
              <a:rPr lang="ru-RU" sz="1000" b="0" i="1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0070C0"/>
                </a:solidFill>
                <a:latin typeface="Arial"/>
                <a:ea typeface="Times New Roman"/>
              </a:rPr>
              <a:t>безусловное выполнение требований законодательства Российской Федерации при организации работы с обращениями граждан, уделяя особое внимание соблюдению сроков ответов на обращения граждан и полноте этих ответов, в строгом соответствии с требованиями Федерального закона от 02.05.2006    № 59-ФЗ,  приказов МЧС России от 29.12.2021 № 933,  а также исключить случаи необоснованного продления сроков;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Обеспечить</a:t>
            </a:r>
            <a:r>
              <a:rPr lang="ru-RU" sz="1000" b="0" strike="noStrike" spc="-1">
                <a:solidFill>
                  <a:srgbClr val="0070C0"/>
                </a:solidFill>
                <a:latin typeface="Arial"/>
                <a:ea typeface="Times New Roman"/>
              </a:rPr>
              <a:t> эффективную систему контроля за порядком  и  сроками рассмотрения обращений граждан, в том числе поступающих </a:t>
            </a:r>
            <a:r>
              <a:t/>
            </a:r>
            <a:br/>
            <a:r>
              <a:rPr lang="ru-RU" sz="1000" b="0" strike="noStrike" spc="-1">
                <a:solidFill>
                  <a:srgbClr val="0070C0"/>
                </a:solidFill>
                <a:latin typeface="Arial"/>
                <a:ea typeface="Times New Roman"/>
              </a:rPr>
              <a:t>в  территориальные подразделения надзорной деятельности и профилактической работы  Главного управления, в случаях нарушения сроков исполнения поручений  инициировать служебные проверки в отношении должностных лиц, допустивших нарушение сроков направления ответов гражданам;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Установить</a:t>
            </a:r>
            <a:r>
              <a:rPr lang="ru-RU" sz="10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особый контроль за рассмотрением обращений граждан, поднимающих общественно значимые проблемы, в первую очередь содержащих факты нарушения действующего законодательства, коррупции, злоупотребления должностными лицами служебным положением;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Проводить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анализ обращений граждан, выявлять проблемные вопросы и вырабатывать предложения по их решению;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Усилить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профилактическую работу с населением в области соблюдение норм пожарной безопасности, увеличить информирование населения по вопросам пожарной безопасности и гражданской обороны, размещать на сайте Главного управления актуализированные  нормативные правовые акты, памятки и другую печатную продукцию на информационных стендах в многоквартирных домах, садовых некоммерческих товариществах и общественных местах; 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Усилить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 работу по информированию граждан о порядке рассмотрения обращений и проведения личного приема должностными лицами</a:t>
            </a:r>
            <a:r>
              <a:t/>
            </a:r>
            <a:br/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 ГУ МЧС России по субъектам РФ;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Продолжить</a:t>
            </a:r>
            <a:r>
              <a:rPr lang="ru-RU" sz="10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проводить разъяснительную работу с личным составом с целью разъяснения их прав, гарантий, а так же решения проблемных вопросов возникающих в процессе прохождения службы, касающуюся вопросов предоставления отпусков (отгулов), выплаты денежной компенсации за вещевое имущество, размещать актуальную информацию о социальных гарантиях сотрудников и работников </a:t>
            </a:r>
            <a:r>
              <a:t/>
            </a:r>
            <a:br/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на информационных стендах территориальных органов МЧС России; 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Совмещать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плановые командировки начальника Главного управления с приемом граждан и личного состава на местах; 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15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Размещать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на официальном сайте Главного управления информацию, нормативные правовые акты по актуальным и наиболее часто задаваемым вопросам, при подготовке ответа заявителю подробно указывать, где с этой информацией можно ознакомиться; 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Принимать</a:t>
            </a:r>
            <a:r>
              <a:rPr lang="ru-RU" sz="10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своевременно  решение о переадресации в другую организацию для рассмотрения в пределах компетенции;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Рассматривать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заявления и жалобы граждан о злоупотреблении должностных лиц, наиболее важных и значимых социальных проблемах, </a:t>
            </a:r>
            <a:r>
              <a:t/>
            </a:r>
            <a:br/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а также повторные и коллективные обращения, как правило, в составе комиссий и с выездом на место;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В ходе рассмотрения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обращений исполнителям не допускать случаи волокиты и формализма, некорректных ответов заявителям, а также не откладывать подготовку ответов заявителям на крайние даты. </a:t>
            </a:r>
            <a:endParaRPr lang="ru-RU" sz="10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E46C0A"/>
              </a:buClr>
              <a:buFont typeface="Wingdings" charset="2"/>
              <a:buChar char=""/>
            </a:pPr>
            <a:r>
              <a:rPr lang="ru-RU" sz="1000" b="1" i="1" strike="noStrike" spc="-1">
                <a:solidFill>
                  <a:srgbClr val="E46C0A"/>
                </a:solidFill>
                <a:latin typeface="Arial"/>
                <a:ea typeface="Times New Roman"/>
              </a:rPr>
              <a:t>Запланировать</a:t>
            </a:r>
            <a:r>
              <a:rPr lang="ru-RU" sz="1000" b="1" i="1" strike="noStrike" spc="-1">
                <a:solidFill>
                  <a:srgbClr val="EA6136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Times New Roman"/>
              </a:rPr>
              <a:t>проверку деятельности структурных подразделений в части работы с обращениями граждан</a:t>
            </a:r>
            <a:r>
              <a:rPr lang="ru-RU" sz="10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1000" b="0" strike="noStrike" spc="-1">
              <a:latin typeface="Arial"/>
            </a:endParaRPr>
          </a:p>
        </p:txBody>
      </p:sp>
      <p:pic>
        <p:nvPicPr>
          <p:cNvPr id="448" name="Рисунок 7"/>
          <p:cNvPicPr/>
          <p:nvPr/>
        </p:nvPicPr>
        <p:blipFill>
          <a:blip r:embed="rId3"/>
          <a:stretch/>
        </p:blipFill>
        <p:spPr>
          <a:xfrm>
            <a:off x="624240" y="28080"/>
            <a:ext cx="481320" cy="63504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449" name="CustomShape 2"/>
          <p:cNvSpPr/>
          <p:nvPr/>
        </p:nvSpPr>
        <p:spPr>
          <a:xfrm>
            <a:off x="164520" y="131040"/>
            <a:ext cx="953388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IX. Основные направления совершенствования работы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EC8F12"/>
                </a:solidFill>
                <a:latin typeface="Arial"/>
                <a:ea typeface="DejaVu Sans"/>
              </a:rPr>
              <a:t>с обращениями граждан в 2024 году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50" name="Line 3"/>
          <p:cNvSpPr/>
          <p:nvPr/>
        </p:nvSpPr>
        <p:spPr>
          <a:xfrm>
            <a:off x="-16200" y="73440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1" name="CustomShape 4"/>
          <p:cNvSpPr/>
          <p:nvPr/>
        </p:nvSpPr>
        <p:spPr>
          <a:xfrm>
            <a:off x="9187200" y="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377B17FD-8A30-4D88-92A3-53A492912212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16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16 </a:t>
            </a:r>
            <a:endParaRPr lang="ru-RU" sz="19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6" descr="https://avatars.mds.yandex.net/get-pdb/69339/4d481ead-61ed-4dfa-9c85-7ffc50bf4d0f/s800"/>
          <p:cNvPicPr/>
          <p:nvPr/>
        </p:nvPicPr>
        <p:blipFill>
          <a:blip r:embed="rId2">
            <a:lum bright="70000" contrast="-70000"/>
          </a:blip>
          <a:srcRect l="12599" t="21441" b="10506"/>
          <a:stretch/>
        </p:blipFill>
        <p:spPr>
          <a:xfrm flipH="1">
            <a:off x="583920" y="1559880"/>
            <a:ext cx="8979480" cy="5289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35" name="CustomShape 1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CEF23E3F-F2F9-4150-B6B0-12ADDF4AF17C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2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578520" y="286560"/>
            <a:ext cx="8577000" cy="136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cap="all" spc="-1">
                <a:solidFill>
                  <a:srgbClr val="002060"/>
                </a:solidFill>
                <a:latin typeface="Arial"/>
                <a:ea typeface="DejaVu Sans"/>
              </a:rPr>
              <a:t>Конституция Российской Федерации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2060"/>
                </a:solidFill>
                <a:latin typeface="Arial"/>
                <a:ea typeface="DejaVu Sans"/>
              </a:rPr>
              <a:t>Статья 33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Граждане Российской Федерации имеют право обращаться лично, а также направлять индивидуальные и коллективные обращения в государственные органы и органы местного самоуправления.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556200" y="3407400"/>
            <a:ext cx="5748840" cy="319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Организация работы по рассмотрению обращений граждан и организаций (далее – обращения граждан) является одним из важнейших направлений деятельности Главного управления.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Обращения граждан представляют собой источник информации о реальных потребностях населения, поэтому своевременное принятие решений по обращениям граждан способствует повышению качества, доступности, комфортности и оперативности предоставления государственных услуг, кроме того, работа с обращениями граждан является одним из самых эффективных инструментов формирования положительного имиджа Главного управления.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Эффективное управление не может существовать без обратной связи. Обращения граждан необходимо рассматривать как канал получения первичной информации об отношении населения и личного состава Главного управления к деятельности Министерства и принимаемых решениях.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17375E"/>
                </a:solidFill>
                <a:latin typeface="Arial"/>
                <a:ea typeface="DejaVu Sans"/>
              </a:rPr>
              <a:t>Жалобы и предложения, направленные гражданами, позволяют своевременно выявлять и устранять недостатки в работе, совершенствовать деятельность МЧС России.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38" name="Line 4"/>
          <p:cNvSpPr/>
          <p:nvPr/>
        </p:nvSpPr>
        <p:spPr>
          <a:xfrm>
            <a:off x="555840" y="1499400"/>
            <a:ext cx="8958240" cy="360"/>
          </a:xfrm>
          <a:prstGeom prst="line">
            <a:avLst/>
          </a:prstGeom>
          <a:ln w="7308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5"/>
          <p:cNvSpPr/>
          <p:nvPr/>
        </p:nvSpPr>
        <p:spPr>
          <a:xfrm>
            <a:off x="556200" y="1529640"/>
            <a:ext cx="8952840" cy="154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1" strike="noStrike" cap="all" spc="-1">
                <a:solidFill>
                  <a:srgbClr val="17375E"/>
                </a:solidFill>
                <a:latin typeface="Arial"/>
                <a:ea typeface="DejaVu Sans"/>
              </a:rPr>
              <a:t>Федеральный закон от 02.05.2006 № 59-ФЗ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cap="all" spc="-1">
                <a:solidFill>
                  <a:srgbClr val="17375E"/>
                </a:solidFill>
                <a:latin typeface="Arial"/>
                <a:ea typeface="DejaVu Sans"/>
              </a:rPr>
              <a:t>«О порядке рассмотрения обращений граждан Российской Федерации»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1" strike="noStrike" spc="-1">
                <a:solidFill>
                  <a:srgbClr val="17375E"/>
                </a:solidFill>
                <a:latin typeface="Arial"/>
                <a:ea typeface="DejaVu Sans"/>
              </a:rPr>
              <a:t>( Статья 10)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Государственный орган или должностное лицо: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-   обеспечивает объективное, всестороннее и своевременное рассмотрение обращения;</a:t>
            </a:r>
            <a:endParaRPr lang="ru-RU" sz="12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принимает меры, направленные на восстановление или защиту нарушенных прав, свобод и законных интересов гражданина;</a:t>
            </a:r>
            <a:endParaRPr lang="ru-RU" sz="1200" b="0" strike="noStrike" spc="-1">
              <a:latin typeface="Arial"/>
            </a:endParaRPr>
          </a:p>
          <a:p>
            <a:pPr marL="171360" indent="-165960" algn="just">
              <a:lnSpc>
                <a:spcPct val="100000"/>
              </a:lnSpc>
              <a:buClr>
                <a:srgbClr val="002060"/>
              </a:buClr>
              <a:buFont typeface="StarSymbol"/>
              <a:buChar char="-"/>
            </a:pPr>
            <a:r>
              <a:rPr lang="ru-RU" sz="1200" b="0" strike="noStrike" spc="-1">
                <a:solidFill>
                  <a:srgbClr val="002060"/>
                </a:solidFill>
                <a:latin typeface="Arial"/>
                <a:ea typeface="DejaVu Sans"/>
              </a:rPr>
              <a:t>дает письменный ответ по существу поставленных в обращении вопросов.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40" name="Line 6"/>
          <p:cNvSpPr/>
          <p:nvPr/>
        </p:nvSpPr>
        <p:spPr>
          <a:xfrm>
            <a:off x="532800" y="3316680"/>
            <a:ext cx="9004320" cy="29880"/>
          </a:xfrm>
          <a:prstGeom prst="line">
            <a:avLst/>
          </a:prstGeom>
          <a:ln w="7308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01240" y="205920"/>
            <a:ext cx="9438840" cy="633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DEA04E"/>
                </a:solidFill>
                <a:latin typeface="Arial"/>
                <a:ea typeface="DejaVu Sans"/>
              </a:rPr>
              <a:t>Оглавление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I.    Основные показатели ………………………………………………………………………………………………………………………………………………......................4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     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         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II.   Способы, источники поступления и результаты рассмотрения обращений граждан……………......................……………......…..............…………….............…5                              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III.   Личный прием граждан должностными лицами в Главном управлении.………………………………………………..…………….….....................……….………..6      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IV.   Тематика обращений граждан…...……………………………….…….…………..…………………………………….............................…....……............................…..7                                                                                                                                   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V.    Обзор актуальных и часто задаваемых вопросов……..…………………........................................…………….……………........……….………………………..8-11                                                                                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VI.   Федеральная государственная информационная система, обеспечивающая процесс досудебного (внесудебного) обжалования решений и действий (бездействия), совершенных при предоставлении государственных услуг (ФГИС ДО)………………….…………….………………………………....………..……....12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VII.   Взаимодействие Главного управления и уполномоченного по правам человека в Иркутской области……………………………...…………………………….13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VIII. Организация работы в Главном управлении………………………………………………………………………. ………..………………………...…………………14-15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17406D"/>
                </a:solidFill>
                <a:latin typeface="Arial"/>
                <a:ea typeface="DejaVu Sans"/>
              </a:rPr>
              <a:t>IX.   Основные направления совершенствования работы с обращениями граждан в 4  квартале 2023 года………..………………………...………..……………..16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pic>
        <p:nvPicPr>
          <p:cNvPr id="242" name="Рисунок 2"/>
          <p:cNvPicPr/>
          <p:nvPr/>
        </p:nvPicPr>
        <p:blipFill>
          <a:blip r:embed="rId2"/>
          <a:stretch/>
        </p:blipFill>
        <p:spPr>
          <a:xfrm>
            <a:off x="0" y="508680"/>
            <a:ext cx="9761400" cy="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Рисунок 7"/>
          <p:cNvPicPr/>
          <p:nvPr/>
        </p:nvPicPr>
        <p:blipFill>
          <a:blip r:embed="rId2"/>
          <a:stretch/>
        </p:blipFill>
        <p:spPr>
          <a:xfrm>
            <a:off x="5069160" y="1278000"/>
            <a:ext cx="3967560" cy="1438560"/>
          </a:xfrm>
          <a:prstGeom prst="rect">
            <a:avLst/>
          </a:prstGeom>
          <a:ln w="0">
            <a:noFill/>
          </a:ln>
        </p:spPr>
      </p:pic>
      <p:sp>
        <p:nvSpPr>
          <p:cNvPr id="244" name="CustomShape 1"/>
          <p:cNvSpPr/>
          <p:nvPr/>
        </p:nvSpPr>
        <p:spPr>
          <a:xfrm>
            <a:off x="357840" y="2968200"/>
            <a:ext cx="9011520" cy="2098080"/>
          </a:xfrm>
          <a:prstGeom prst="rect">
            <a:avLst/>
          </a:prstGeom>
          <a:noFill/>
          <a:ln w="0">
            <a:solidFill>
              <a:srgbClr val="EA613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   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За  2023 год в Главном управлении рассмотрено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2169 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обращений,  что на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6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%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больше, чем за  2022 год (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2032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), из них рассмотренных с нарушением срока 0 (АППГ: 0). В электронном виде поступило </a:t>
            </a:r>
            <a:r>
              <a:rPr lang="ru-RU" sz="1200" b="0" strike="noStrike" spc="-1">
                <a:solidFill>
                  <a:srgbClr val="E46C0A"/>
                </a:solidFill>
                <a:latin typeface="Arial"/>
                <a:ea typeface="Microsoft JhengHei UI"/>
              </a:rPr>
              <a:t>1825</a:t>
            </a:r>
            <a:r>
              <a:rPr lang="ru-RU" sz="1200" b="1" strike="noStrike" spc="-1">
                <a:solidFill>
                  <a:srgbClr val="1F497D"/>
                </a:solidFill>
                <a:latin typeface="Arial"/>
                <a:ea typeface="Microsoft JhengHei UI"/>
              </a:rPr>
              <a:t> 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обращений (АППГ: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1739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), в письменном виде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344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(АППГ: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293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). Из чего следует, что заявители стали активнее пользоваться электронной формой обращения, размещенной на сайте Главного управления. Перенаправлено на рассмотрение по компетенции в другие органы государственной власти и местного самоуправления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49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(АППГ: </a:t>
            </a:r>
            <a:r>
              <a:rPr lang="ru-RU" sz="1200" b="1" strike="noStrike" spc="-1">
                <a:solidFill>
                  <a:srgbClr val="E46C0A"/>
                </a:solidFill>
                <a:latin typeface="Arial"/>
                <a:ea typeface="Microsoft JhengHei UI"/>
              </a:rPr>
              <a:t>13</a:t>
            </a: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), из них с нарушением срока 0 (АППГ: 0).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        За  2023 год  в отношении Главного управления и его должностных лиц  отсутствуют судебные решения, связанные с нарушением порядка рассмотрения обращений, установленного федеральным законом от 02 мая 2006 года № 59-ФЗ «О порядке рассмотрения обращений граждан Российской Федерации» (далее – федеральный закон от 02.05.2006 № 59-ФЗ).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Microsoft JhengHei UI"/>
              </a:rPr>
              <a:t>         В период с 01.01.2023 по 31.12.2023  прокуратурой по Иркутской области проведена 1 проверка. </a:t>
            </a:r>
            <a:endParaRPr lang="ru-RU" sz="1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pic>
        <p:nvPicPr>
          <p:cNvPr id="245" name="Рисунок 19"/>
          <p:cNvPicPr/>
          <p:nvPr/>
        </p:nvPicPr>
        <p:blipFill>
          <a:blip r:embed="rId3"/>
          <a:stretch/>
        </p:blipFill>
        <p:spPr>
          <a:xfrm>
            <a:off x="755640" y="37440"/>
            <a:ext cx="352440" cy="46548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246" name="CustomShape 2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FA3AFDD-7F83-41C2-9B7C-82DF62C16265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4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1340280" y="113400"/>
            <a:ext cx="641376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I. Основные показатели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48" name="Line 4"/>
          <p:cNvSpPr/>
          <p:nvPr/>
        </p:nvSpPr>
        <p:spPr>
          <a:xfrm>
            <a:off x="0" y="572400"/>
            <a:ext cx="9695160" cy="1584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5"/>
          <p:cNvSpPr/>
          <p:nvPr/>
        </p:nvSpPr>
        <p:spPr>
          <a:xfrm>
            <a:off x="1001880" y="1017000"/>
            <a:ext cx="4514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ВСЕГО ОБРАЩЕНИЙ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50" name="CustomShape 6"/>
          <p:cNvSpPr/>
          <p:nvPr/>
        </p:nvSpPr>
        <p:spPr>
          <a:xfrm>
            <a:off x="1828800" y="1509480"/>
            <a:ext cx="1051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9457A"/>
                </a:solidFill>
                <a:latin typeface="Arial"/>
                <a:ea typeface="DejaVu Sans"/>
              </a:rPr>
              <a:t>2169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51" name="CustomShape 7"/>
          <p:cNvSpPr/>
          <p:nvPr/>
        </p:nvSpPr>
        <p:spPr>
          <a:xfrm rot="10800000">
            <a:off x="3347280" y="1756080"/>
            <a:ext cx="291240" cy="445320"/>
          </a:xfrm>
          <a:custGeom>
            <a:avLst/>
            <a:gdLst/>
            <a:ahLst/>
            <a:cxnLst/>
            <a:rect l="l" t="t" r="r" b="b"/>
            <a:pathLst>
              <a:path w="201" h="194">
                <a:moveTo>
                  <a:pt x="92" y="189"/>
                </a:moveTo>
                <a:cubicBezTo>
                  <a:pt x="8" y="105"/>
                  <a:pt x="8" y="105"/>
                  <a:pt x="8" y="105"/>
                </a:cubicBezTo>
                <a:cubicBezTo>
                  <a:pt x="0" y="97"/>
                  <a:pt x="6" y="84"/>
                  <a:pt x="1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13"/>
                  <a:pt x="66" y="0"/>
                  <a:pt x="83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35" y="0"/>
                  <a:pt x="149" y="13"/>
                  <a:pt x="149" y="30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195" y="84"/>
                  <a:pt x="201" y="97"/>
                  <a:pt x="193" y="105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4" y="194"/>
                  <a:pt x="97" y="194"/>
                  <a:pt x="92" y="189"/>
                </a:cubicBezTo>
                <a:cubicBezTo>
                  <a:pt x="92" y="189"/>
                  <a:pt x="97" y="194"/>
                  <a:pt x="92" y="189"/>
                </a:cubicBezTo>
                <a:close/>
              </a:path>
            </a:pathLst>
          </a:custGeom>
          <a:solidFill>
            <a:srgbClr val="92D05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8"/>
          <p:cNvSpPr/>
          <p:nvPr/>
        </p:nvSpPr>
        <p:spPr>
          <a:xfrm>
            <a:off x="1891080" y="2032560"/>
            <a:ext cx="1575000" cy="34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79646"/>
                </a:solidFill>
                <a:latin typeface="Arial"/>
                <a:ea typeface="DejaVu Sans"/>
              </a:rPr>
              <a:t>2032 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(АППГ</a:t>
            </a:r>
            <a:r>
              <a:rPr lang="ru-RU" sz="1400" b="0" strike="noStrike" spc="-1">
                <a:solidFill>
                  <a:srgbClr val="1F497D"/>
                </a:solidFill>
                <a:latin typeface="Arial"/>
                <a:ea typeface="DejaVu Sans"/>
              </a:rPr>
              <a:t>)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3" name="CustomShape 9"/>
          <p:cNvSpPr/>
          <p:nvPr/>
        </p:nvSpPr>
        <p:spPr>
          <a:xfrm>
            <a:off x="3638520" y="1803600"/>
            <a:ext cx="1309680" cy="34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8160" tIns="64080" rIns="128160" bIns="640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1F497D"/>
                </a:solidFill>
                <a:latin typeface="Arial"/>
                <a:ea typeface="DejaVu Sans"/>
              </a:rPr>
              <a:t>(на 6 %)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54" name="Рисунок 244"/>
          <p:cNvPicPr/>
          <p:nvPr/>
        </p:nvPicPr>
        <p:blipFill>
          <a:blip r:embed="rId4"/>
          <a:stretch/>
        </p:blipFill>
        <p:spPr>
          <a:xfrm>
            <a:off x="190080" y="1049400"/>
            <a:ext cx="1636920" cy="137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1054440" y="1298520"/>
            <a:ext cx="1806120" cy="69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ПИСЬМЕННОМ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Times New Roman"/>
              </a:rPr>
              <a:t>344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914040" y="2112120"/>
            <a:ext cx="65520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ПОЧТОЙ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329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257" name="Рисунок 104"/>
          <p:cNvPicPr/>
          <p:nvPr/>
        </p:nvPicPr>
        <p:blipFill>
          <a:blip r:embed="rId2"/>
          <a:stretch/>
        </p:blipFill>
        <p:spPr>
          <a:xfrm>
            <a:off x="597240" y="28080"/>
            <a:ext cx="481320" cy="63504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258" name="CustomShape 3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2FFF607-6E57-472F-BF6F-D659B4EF4ED8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5</a:t>
            </a:fld>
            <a:endParaRPr lang="ru-RU" sz="1900" b="0" strike="noStrike" spc="-1">
              <a:latin typeface="Arial"/>
            </a:endParaRPr>
          </a:p>
        </p:txBody>
      </p:sp>
      <p:sp>
        <p:nvSpPr>
          <p:cNvPr id="259" name="CustomShape 4"/>
          <p:cNvSpPr/>
          <p:nvPr/>
        </p:nvSpPr>
        <p:spPr>
          <a:xfrm>
            <a:off x="1236600" y="126360"/>
            <a:ext cx="781632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II. Способы, источники поступления и результаты рассмотрения  обращений граждан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60" name="Line 5"/>
          <p:cNvSpPr/>
          <p:nvPr/>
        </p:nvSpPr>
        <p:spPr>
          <a:xfrm>
            <a:off x="0" y="751680"/>
            <a:ext cx="9720000" cy="2052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6"/>
          <p:cNvSpPr/>
          <p:nvPr/>
        </p:nvSpPr>
        <p:spPr>
          <a:xfrm>
            <a:off x="12534120" y="7274160"/>
            <a:ext cx="2414160" cy="201456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2" name="Рисунок 3"/>
          <p:cNvPicPr/>
          <p:nvPr/>
        </p:nvPicPr>
        <p:blipFill>
          <a:blip r:embed="rId4"/>
          <a:stretch/>
        </p:blipFill>
        <p:spPr>
          <a:xfrm>
            <a:off x="723960" y="1270440"/>
            <a:ext cx="399600" cy="399600"/>
          </a:xfrm>
          <a:prstGeom prst="rect">
            <a:avLst/>
          </a:prstGeom>
          <a:ln w="0">
            <a:noFill/>
          </a:ln>
        </p:spPr>
      </p:pic>
      <p:sp>
        <p:nvSpPr>
          <p:cNvPr id="263" name="CustomShape 7"/>
          <p:cNvSpPr/>
          <p:nvPr/>
        </p:nvSpPr>
        <p:spPr>
          <a:xfrm>
            <a:off x="7187040" y="1175040"/>
            <a:ext cx="2439360" cy="5184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8"/>
          <p:cNvSpPr/>
          <p:nvPr/>
        </p:nvSpPr>
        <p:spPr>
          <a:xfrm>
            <a:off x="1838520" y="1970640"/>
            <a:ext cx="856080" cy="59616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9"/>
          <p:cNvSpPr/>
          <p:nvPr/>
        </p:nvSpPr>
        <p:spPr>
          <a:xfrm>
            <a:off x="691920" y="1211040"/>
            <a:ext cx="2137680" cy="5634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0"/>
          <p:cNvSpPr/>
          <p:nvPr/>
        </p:nvSpPr>
        <p:spPr>
          <a:xfrm>
            <a:off x="699480" y="1942200"/>
            <a:ext cx="1003320" cy="6318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11"/>
          <p:cNvSpPr/>
          <p:nvPr/>
        </p:nvSpPr>
        <p:spPr>
          <a:xfrm>
            <a:off x="3373200" y="1187280"/>
            <a:ext cx="3408480" cy="5346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12"/>
          <p:cNvSpPr/>
          <p:nvPr/>
        </p:nvSpPr>
        <p:spPr>
          <a:xfrm>
            <a:off x="3981240" y="1236600"/>
            <a:ext cx="256176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all" spc="-1">
                <a:solidFill>
                  <a:srgbClr val="1F497D"/>
                </a:solidFill>
                <a:latin typeface="Arial"/>
                <a:ea typeface="Times New Roman"/>
              </a:rPr>
              <a:t>электронном</a:t>
            </a:r>
            <a:r>
              <a:rPr lang="ru-RU" sz="1000" b="0" strike="noStrike" cap="small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виде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Times New Roman"/>
              </a:rPr>
              <a:t>1825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69" name="CustomShape 13"/>
          <p:cNvSpPr/>
          <p:nvPr/>
        </p:nvSpPr>
        <p:spPr>
          <a:xfrm>
            <a:off x="7336440" y="1181160"/>
            <a:ext cx="2378160" cy="54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Обращения, поступившие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по </a:t>
            </a:r>
            <a:r>
              <a:rPr lang="ru-RU" sz="1000" b="0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 </a:t>
            </a: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ТЕЛЕФОНУ ДОВЕРИЯ</a:t>
            </a:r>
            <a:endParaRPr lang="ru-RU" sz="1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E46C0A"/>
                </a:solidFill>
                <a:latin typeface="Arial"/>
                <a:ea typeface="Times New Roman"/>
              </a:rPr>
              <a:t>79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70" name="CustomShape 14"/>
          <p:cNvSpPr/>
          <p:nvPr/>
        </p:nvSpPr>
        <p:spPr>
          <a:xfrm>
            <a:off x="1949040" y="2092320"/>
            <a:ext cx="67140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ЛИЧНО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15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71" name="CustomShape 15"/>
          <p:cNvSpPr/>
          <p:nvPr/>
        </p:nvSpPr>
        <p:spPr>
          <a:xfrm>
            <a:off x="2951280" y="2010240"/>
            <a:ext cx="1096920" cy="41364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16"/>
          <p:cNvSpPr/>
          <p:nvPr/>
        </p:nvSpPr>
        <p:spPr>
          <a:xfrm>
            <a:off x="2913480" y="1995840"/>
            <a:ext cx="1150920" cy="83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ОФИЦИАЛЬНЫЙ САЙТ МЧС РОССИИ  </a:t>
            </a: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541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273" name="CustomShape 17"/>
          <p:cNvSpPr/>
          <p:nvPr/>
        </p:nvSpPr>
        <p:spPr>
          <a:xfrm>
            <a:off x="4232880" y="2150280"/>
            <a:ext cx="67140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МЭДО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6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74" name="CustomShape 18"/>
          <p:cNvSpPr/>
          <p:nvPr/>
        </p:nvSpPr>
        <p:spPr>
          <a:xfrm>
            <a:off x="5079960" y="2079000"/>
            <a:ext cx="108252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ЭЛЕКТРОННАЯ 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ПОЧТА МЧС РОССИИ </a:t>
            </a: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1275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75" name="CustomShape 19"/>
          <p:cNvSpPr/>
          <p:nvPr/>
        </p:nvSpPr>
        <p:spPr>
          <a:xfrm>
            <a:off x="4201560" y="2007720"/>
            <a:ext cx="757800" cy="44676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0"/>
          <p:cNvSpPr/>
          <p:nvPr/>
        </p:nvSpPr>
        <p:spPr>
          <a:xfrm>
            <a:off x="7977960" y="2027160"/>
            <a:ext cx="883800" cy="43488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21"/>
          <p:cNvSpPr/>
          <p:nvPr/>
        </p:nvSpPr>
        <p:spPr>
          <a:xfrm>
            <a:off x="7974000" y="2112480"/>
            <a:ext cx="95004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ПО ТЕЛЕФОНУ ДОВЕРИЯ </a:t>
            </a: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79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278" name="Рисунок 97"/>
          <p:cNvPicPr/>
          <p:nvPr/>
        </p:nvPicPr>
        <p:blipFill>
          <a:blip r:embed="rId5"/>
          <a:stretch/>
        </p:blipFill>
        <p:spPr>
          <a:xfrm>
            <a:off x="3527280" y="1237680"/>
            <a:ext cx="455040" cy="368640"/>
          </a:xfrm>
          <a:prstGeom prst="rect">
            <a:avLst/>
          </a:prstGeom>
          <a:ln w="0">
            <a:noFill/>
          </a:ln>
        </p:spPr>
      </p:pic>
      <p:sp>
        <p:nvSpPr>
          <p:cNvPr id="279" name="CustomShape 22"/>
          <p:cNvSpPr/>
          <p:nvPr/>
        </p:nvSpPr>
        <p:spPr>
          <a:xfrm>
            <a:off x="6372720" y="2170440"/>
            <a:ext cx="706320" cy="378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E46C0A"/>
                </a:solidFill>
                <a:latin typeface="Arial"/>
                <a:ea typeface="Times New Roman"/>
              </a:rPr>
              <a:t>ФГИС ДО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1F497D"/>
                </a:solidFill>
                <a:latin typeface="Arial"/>
                <a:ea typeface="Times New Roman"/>
              </a:rPr>
              <a:t>3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80" name="CustomShape 23"/>
          <p:cNvSpPr/>
          <p:nvPr/>
        </p:nvSpPr>
        <p:spPr>
          <a:xfrm>
            <a:off x="232920" y="3445920"/>
            <a:ext cx="217332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Непосредственно от граждан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281" name="CustomShape 24"/>
          <p:cNvSpPr/>
          <p:nvPr/>
        </p:nvSpPr>
        <p:spPr>
          <a:xfrm rot="10800000" flipV="1">
            <a:off x="226800" y="3938040"/>
            <a:ext cx="2184840" cy="54648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Администрация Президента РФ, Аппарат Правительства РФ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82" name="Line 25"/>
          <p:cNvSpPr/>
          <p:nvPr/>
        </p:nvSpPr>
        <p:spPr>
          <a:xfrm>
            <a:off x="349920" y="1066680"/>
            <a:ext cx="5817600" cy="36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26"/>
          <p:cNvSpPr/>
          <p:nvPr/>
        </p:nvSpPr>
        <p:spPr>
          <a:xfrm>
            <a:off x="283320" y="820800"/>
            <a:ext cx="3182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Способы подачи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84" name="CustomShape 27"/>
          <p:cNvSpPr/>
          <p:nvPr/>
        </p:nvSpPr>
        <p:spPr>
          <a:xfrm>
            <a:off x="3084840" y="4002480"/>
            <a:ext cx="265716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Обращения организаций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285" name="CustomShape 28"/>
          <p:cNvSpPr/>
          <p:nvPr/>
        </p:nvSpPr>
        <p:spPr>
          <a:xfrm>
            <a:off x="3099600" y="4436280"/>
            <a:ext cx="264240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Запросы сенаторов РФ, депутатов ГД ФС РФ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86" name="CustomShape 29"/>
          <p:cNvSpPr/>
          <p:nvPr/>
        </p:nvSpPr>
        <p:spPr>
          <a:xfrm>
            <a:off x="3072960" y="3516120"/>
            <a:ext cx="266940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Телефон доверия, досудебные жалобы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87" name="CustomShape 30"/>
          <p:cNvSpPr/>
          <p:nvPr/>
        </p:nvSpPr>
        <p:spPr>
          <a:xfrm>
            <a:off x="2420640" y="3516120"/>
            <a:ext cx="655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260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88" name="CustomShape 31"/>
          <p:cNvSpPr/>
          <p:nvPr/>
        </p:nvSpPr>
        <p:spPr>
          <a:xfrm>
            <a:off x="2510280" y="3937680"/>
            <a:ext cx="46440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 29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89" name="CustomShape 32"/>
          <p:cNvSpPr/>
          <p:nvPr/>
        </p:nvSpPr>
        <p:spPr>
          <a:xfrm flipH="1">
            <a:off x="5854680" y="4498200"/>
            <a:ext cx="3956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6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290" name="CustomShape 33"/>
          <p:cNvSpPr/>
          <p:nvPr/>
        </p:nvSpPr>
        <p:spPr>
          <a:xfrm>
            <a:off x="232920" y="4451760"/>
            <a:ext cx="2173320" cy="394200"/>
          </a:xfrm>
          <a:prstGeom prst="rect">
            <a:avLst/>
          </a:prstGeom>
          <a:gradFill rotWithShape="0">
            <a:gsLst>
              <a:gs pos="0">
                <a:srgbClr val="F6F9FC"/>
              </a:gs>
              <a:gs pos="100000">
                <a:srgbClr val="B0C6E1"/>
              </a:gs>
            </a:gsLst>
            <a:lin ang="5400000"/>
          </a:gradFill>
          <a:ln w="25560">
            <a:solidFill>
              <a:srgbClr val="A5C2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cap="small" spc="-1">
                <a:solidFill>
                  <a:srgbClr val="1F497D"/>
                </a:solidFill>
                <a:latin typeface="Arial"/>
                <a:ea typeface="Times New Roman"/>
              </a:rPr>
              <a:t>Органы государственной власти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91" name="CustomShape 34"/>
          <p:cNvSpPr/>
          <p:nvPr/>
        </p:nvSpPr>
        <p:spPr>
          <a:xfrm>
            <a:off x="2494440" y="4498200"/>
            <a:ext cx="5727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463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92" name="CustomShape 35"/>
          <p:cNvSpPr/>
          <p:nvPr/>
        </p:nvSpPr>
        <p:spPr>
          <a:xfrm>
            <a:off x="5801400" y="3960000"/>
            <a:ext cx="4741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29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93" name="CustomShape 36"/>
          <p:cNvSpPr/>
          <p:nvPr/>
        </p:nvSpPr>
        <p:spPr>
          <a:xfrm>
            <a:off x="5747400" y="3482640"/>
            <a:ext cx="520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19457A"/>
                </a:solidFill>
                <a:latin typeface="Arial"/>
                <a:ea typeface="DejaVu Sans"/>
              </a:rPr>
              <a:t>79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94" name="CustomShape 37"/>
          <p:cNvSpPr/>
          <p:nvPr/>
        </p:nvSpPr>
        <p:spPr>
          <a:xfrm>
            <a:off x="5189400" y="2023920"/>
            <a:ext cx="921960" cy="55080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38"/>
          <p:cNvSpPr/>
          <p:nvPr/>
        </p:nvSpPr>
        <p:spPr>
          <a:xfrm flipV="1">
            <a:off x="349920" y="2914200"/>
            <a:ext cx="5817600" cy="1152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39"/>
          <p:cNvSpPr/>
          <p:nvPr/>
        </p:nvSpPr>
        <p:spPr>
          <a:xfrm>
            <a:off x="349920" y="2585520"/>
            <a:ext cx="3182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Источники поступления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97" name="CustomShape 40"/>
          <p:cNvSpPr/>
          <p:nvPr/>
        </p:nvSpPr>
        <p:spPr>
          <a:xfrm>
            <a:off x="6341760" y="2032200"/>
            <a:ext cx="757800" cy="44208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E9F5F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8" name="Picture 2" descr="F:\12.08.ЕДДС.jpg"/>
          <p:cNvPicPr/>
          <p:nvPr/>
        </p:nvPicPr>
        <p:blipFill>
          <a:blip r:embed="rId6"/>
          <a:srcRect l="12964" t="27537" r="63583" b="18626"/>
          <a:stretch/>
        </p:blipFill>
        <p:spPr>
          <a:xfrm>
            <a:off x="7217640" y="1259280"/>
            <a:ext cx="228240" cy="310680"/>
          </a:xfrm>
          <a:prstGeom prst="rect">
            <a:avLst/>
          </a:prstGeom>
          <a:ln w="0">
            <a:noFill/>
          </a:ln>
        </p:spPr>
      </p:pic>
      <p:grpSp>
        <p:nvGrpSpPr>
          <p:cNvPr id="299" name="Group 41"/>
          <p:cNvGrpSpPr/>
          <p:nvPr/>
        </p:nvGrpSpPr>
        <p:grpSpPr>
          <a:xfrm>
            <a:off x="6483960" y="3780000"/>
            <a:ext cx="3051360" cy="2015640"/>
            <a:chOff x="6483960" y="3780000"/>
            <a:chExt cx="3051360" cy="2015640"/>
          </a:xfrm>
        </p:grpSpPr>
        <p:sp>
          <p:nvSpPr>
            <p:cNvPr id="300" name="CustomShape 42"/>
            <p:cNvSpPr/>
            <p:nvPr/>
          </p:nvSpPr>
          <p:spPr>
            <a:xfrm>
              <a:off x="6483960" y="3780000"/>
              <a:ext cx="567720" cy="73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CustomShape 43"/>
            <p:cNvSpPr/>
            <p:nvPr/>
          </p:nvSpPr>
          <p:spPr>
            <a:xfrm>
              <a:off x="7963560" y="3780720"/>
              <a:ext cx="1571760" cy="92808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F6FC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4200" tIns="34200" rIns="34200" bIns="3420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</a:pPr>
              <a:r>
                <a:rPr lang="ru-RU" sz="900" b="1" strike="noStrike" cap="all" spc="-1">
                  <a:solidFill>
                    <a:srgbClr val="0B5394"/>
                  </a:solidFill>
                  <a:latin typeface="Arial"/>
                  <a:ea typeface="DejaVu Sans"/>
                </a:rPr>
                <a:t>Обращения, поступившие в электронном виде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cap="all" spc="-1">
                  <a:solidFill>
                    <a:srgbClr val="EC8F12"/>
                  </a:solidFill>
                  <a:latin typeface="Arial"/>
                  <a:ea typeface="DejaVu Sans"/>
                </a:rPr>
                <a:t>1825</a:t>
              </a:r>
              <a:endParaRPr lang="ru-RU" sz="12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cap="all" spc="-1">
                  <a:solidFill>
                    <a:srgbClr val="DBEFF9"/>
                  </a:solidFill>
                  <a:latin typeface="Arial"/>
                  <a:ea typeface="DejaVu Sans"/>
                </a:rPr>
                <a:t>1739</a:t>
              </a:r>
              <a:endParaRPr lang="ru-RU" sz="1200" b="0" strike="noStrike" spc="-1">
                <a:latin typeface="Arial"/>
              </a:endParaRPr>
            </a:p>
          </p:txBody>
        </p:sp>
        <p:sp>
          <p:nvSpPr>
            <p:cNvPr id="302" name="CustomShape 44"/>
            <p:cNvSpPr/>
            <p:nvPr/>
          </p:nvSpPr>
          <p:spPr>
            <a:xfrm>
              <a:off x="7187040" y="3780720"/>
              <a:ext cx="700920" cy="928080"/>
            </a:xfrm>
            <a:prstGeom prst="rect">
              <a:avLst/>
            </a:prstGeom>
            <a:gradFill rotWithShape="0">
              <a:gsLst>
                <a:gs pos="0">
                  <a:srgbClr val="F1F8FE"/>
                </a:gs>
                <a:gs pos="100000">
                  <a:srgbClr val="83BFF6"/>
                </a:gs>
              </a:gsLst>
              <a:lin ang="5400000"/>
            </a:gradFill>
            <a:ln w="25560">
              <a:solidFill>
                <a:srgbClr val="7E9632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CustomShape 45"/>
            <p:cNvSpPr/>
            <p:nvPr/>
          </p:nvSpPr>
          <p:spPr>
            <a:xfrm>
              <a:off x="7204320" y="4867560"/>
              <a:ext cx="1571760" cy="92808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F6FC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34200" tIns="34200" rIns="34200" bIns="3420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</a:pPr>
              <a:r>
                <a:rPr lang="ru-RU" sz="900" b="1" strike="noStrike" cap="all" spc="-1">
                  <a:solidFill>
                    <a:srgbClr val="0B5394"/>
                  </a:solidFill>
                  <a:latin typeface="Arial"/>
                  <a:ea typeface="DejaVu Sans"/>
                </a:rPr>
                <a:t>Обращения, поступившие в письменном виде </a:t>
              </a:r>
              <a:endParaRPr lang="ru-RU" sz="9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cap="all" spc="-1">
                  <a:solidFill>
                    <a:srgbClr val="EC8F12"/>
                  </a:solidFill>
                  <a:latin typeface="Arial"/>
                  <a:ea typeface="DejaVu Sans"/>
                </a:rPr>
                <a:t>344</a:t>
              </a:r>
              <a:endParaRPr lang="ru-RU" sz="12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cap="all" spc="-1">
                  <a:solidFill>
                    <a:srgbClr val="DBEFF9"/>
                  </a:solidFill>
                  <a:latin typeface="Arial"/>
                  <a:ea typeface="DejaVu Sans"/>
                </a:rPr>
                <a:t>293</a:t>
              </a:r>
              <a:endParaRPr lang="ru-RU" sz="1200" b="0" strike="noStrike" spc="-1">
                <a:latin typeface="Arial"/>
              </a:endParaRPr>
            </a:p>
          </p:txBody>
        </p:sp>
        <p:sp>
          <p:nvSpPr>
            <p:cNvPr id="304" name="CustomShape 46"/>
            <p:cNvSpPr/>
            <p:nvPr/>
          </p:nvSpPr>
          <p:spPr>
            <a:xfrm>
              <a:off x="6483960" y="4662360"/>
              <a:ext cx="632160" cy="824040"/>
            </a:xfrm>
            <a:prstGeom prst="rect">
              <a:avLst/>
            </a:prstGeom>
            <a:noFill/>
            <a:ln w="255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5" name="CustomShape 47"/>
          <p:cNvSpPr/>
          <p:nvPr/>
        </p:nvSpPr>
        <p:spPr>
          <a:xfrm>
            <a:off x="7565400" y="6096600"/>
            <a:ext cx="840600" cy="487080"/>
          </a:xfrm>
          <a:custGeom>
            <a:avLst/>
            <a:gdLst/>
            <a:ahLst/>
            <a:cxnLst/>
            <a:rect l="l" t="t" r="r" b="b"/>
            <a:pathLst>
              <a:path w="846061" h="486730">
                <a:moveTo>
                  <a:pt x="0" y="0"/>
                </a:moveTo>
                <a:lnTo>
                  <a:pt x="846061" y="0"/>
                </a:lnTo>
                <a:lnTo>
                  <a:pt x="846061" y="486730"/>
                </a:lnTo>
                <a:lnTo>
                  <a:pt x="0" y="48673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lang="ru-RU" sz="900" b="1" strike="noStrike" spc="-1">
                <a:solidFill>
                  <a:srgbClr val="376092"/>
                </a:solidFill>
                <a:latin typeface="Arial"/>
                <a:ea typeface="DejaVu Sans"/>
              </a:rPr>
              <a:t>Рассмотрение продлено</a:t>
            </a:r>
            <a:endParaRPr lang="ru-RU" sz="9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Aft>
                <a:spcPts val="315"/>
              </a:spcAft>
            </a:pPr>
            <a:r>
              <a:rPr lang="ru-RU" sz="900" b="1" strike="noStrike" spc="-1">
                <a:solidFill>
                  <a:srgbClr val="E46C0A"/>
                </a:solidFill>
                <a:latin typeface="Arial"/>
                <a:ea typeface="DejaVu Sans"/>
              </a:rPr>
              <a:t>0</a:t>
            </a:r>
            <a:endParaRPr lang="ru-RU" sz="900" b="0" strike="noStrike" spc="-1">
              <a:latin typeface="Arial"/>
            </a:endParaRPr>
          </a:p>
        </p:txBody>
      </p:sp>
      <p:sp>
        <p:nvSpPr>
          <p:cNvPr id="306" name="CustomShape 48"/>
          <p:cNvSpPr/>
          <p:nvPr/>
        </p:nvSpPr>
        <p:spPr>
          <a:xfrm>
            <a:off x="6337800" y="2661120"/>
            <a:ext cx="341820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Результаты рассмотрения  обращений граждан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07" name="Line 49"/>
          <p:cNvSpPr/>
          <p:nvPr/>
        </p:nvSpPr>
        <p:spPr>
          <a:xfrm>
            <a:off x="6263640" y="3392280"/>
            <a:ext cx="25920" cy="294732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Line 50"/>
          <p:cNvSpPr/>
          <p:nvPr/>
        </p:nvSpPr>
        <p:spPr>
          <a:xfrm>
            <a:off x="6483960" y="2955240"/>
            <a:ext cx="3147480" cy="360"/>
          </a:xfrm>
          <a:prstGeom prst="line">
            <a:avLst/>
          </a:prstGeom>
          <a:ln w="73080">
            <a:solidFill>
              <a:srgbClr val="DBEFF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51"/>
          <p:cNvSpPr/>
          <p:nvPr/>
        </p:nvSpPr>
        <p:spPr>
          <a:xfrm flipH="1">
            <a:off x="1153800" y="1773000"/>
            <a:ext cx="178560" cy="23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52"/>
          <p:cNvSpPr/>
          <p:nvPr/>
        </p:nvSpPr>
        <p:spPr>
          <a:xfrm>
            <a:off x="2125080" y="1782000"/>
            <a:ext cx="148320" cy="222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53"/>
          <p:cNvSpPr/>
          <p:nvPr/>
        </p:nvSpPr>
        <p:spPr>
          <a:xfrm flipH="1">
            <a:off x="3694680" y="1739520"/>
            <a:ext cx="116280" cy="224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54"/>
          <p:cNvSpPr/>
          <p:nvPr/>
        </p:nvSpPr>
        <p:spPr>
          <a:xfrm flipH="1">
            <a:off x="4480200" y="1739520"/>
            <a:ext cx="116280" cy="224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55"/>
          <p:cNvSpPr/>
          <p:nvPr/>
        </p:nvSpPr>
        <p:spPr>
          <a:xfrm>
            <a:off x="5526000" y="1764360"/>
            <a:ext cx="148320" cy="222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56"/>
          <p:cNvSpPr/>
          <p:nvPr/>
        </p:nvSpPr>
        <p:spPr>
          <a:xfrm>
            <a:off x="6459840" y="1753200"/>
            <a:ext cx="148320" cy="222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57"/>
          <p:cNvSpPr/>
          <p:nvPr/>
        </p:nvSpPr>
        <p:spPr>
          <a:xfrm>
            <a:off x="8411400" y="1772280"/>
            <a:ext cx="34920" cy="230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745920" y="46800"/>
            <a:ext cx="7736400" cy="34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IV. Тематика обращений граждан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37" name="Рисунок 25"/>
          <p:cNvPicPr/>
          <p:nvPr/>
        </p:nvPicPr>
        <p:blipFill>
          <a:blip r:embed="rId2"/>
          <a:stretch/>
        </p:blipFill>
        <p:spPr>
          <a:xfrm>
            <a:off x="705240" y="9000"/>
            <a:ext cx="367200" cy="48456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338" name="CustomShape 2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3665EF0E-A6CA-4BE2-A03A-262456D234B8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7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 7 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339" name="Line 3"/>
          <p:cNvSpPr/>
          <p:nvPr/>
        </p:nvSpPr>
        <p:spPr>
          <a:xfrm>
            <a:off x="0" y="54432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40" name="Table 4"/>
          <p:cNvGraphicFramePr/>
          <p:nvPr/>
        </p:nvGraphicFramePr>
        <p:xfrm>
          <a:off x="97560" y="671040"/>
          <a:ext cx="9491040" cy="5448600"/>
        </p:xfrm>
        <a:graphic>
          <a:graphicData uri="http://schemas.openxmlformats.org/drawingml/2006/table">
            <a:tbl>
              <a:tblPr/>
              <a:tblGrid>
                <a:gridCol w="58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7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№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Наименование вопроса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 2022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 2023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Динамика %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Работа противопожарной службы и соблюдения требований пожарной безопасности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976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1011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Times New Roman"/>
                        </a:rPr>
                        <a:t>+3,5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ГИМС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381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640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Times New Roman"/>
                        </a:rPr>
                        <a:t>+67,9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Деятельность и принимаемые решения МЧС России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41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19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-53,6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Вопросы связанные с рассмотрением обращений граждан (прекращение рассмотрения обращения, результаты рассмотрения обращения, ознакомление с документами и материалами, касающимися рассмотрения обращения)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80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63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Times New Roman"/>
                        </a:rPr>
                        <a:t>-21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Запросы архивных данных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154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26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-83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4B08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Предупреждение и преодоление ЧС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94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89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-5,3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9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7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Коммунальное хозяйство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32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53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+65,6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2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Трудовые отношения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16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34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в 2 раза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Гражданская оборона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+50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AC090">
                        <a:alpha val="5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92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Calibri"/>
                        </a:rPr>
                        <a:t>10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4F81BD"/>
                          </a:solidFill>
                          <a:latin typeface="Arial"/>
                          <a:ea typeface="Times New Roman"/>
                        </a:rPr>
                        <a:t>Социальная сфера 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18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12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376092"/>
                          </a:solidFill>
                          <a:latin typeface="Arial"/>
                          <a:ea typeface="Calibri"/>
                        </a:rPr>
                        <a:t>-33,3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 marL="6840" marR="6840">
                    <a:solidFill>
                      <a:srgbClr val="FFFF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41" name="CustomShape 5"/>
          <p:cNvSpPr/>
          <p:nvPr/>
        </p:nvSpPr>
        <p:spPr>
          <a:xfrm>
            <a:off x="8820000" y="4853880"/>
            <a:ext cx="17820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1800000" y="0"/>
            <a:ext cx="4855680" cy="71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8000"/>
          </a:bodyPr>
          <a:lstStyle/>
          <a:p>
            <a:pPr algn="r">
              <a:lnSpc>
                <a:spcPct val="100000"/>
              </a:lnSpc>
            </a:pP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V. Обзор актуальных и часто задаваемых вопросов</a:t>
            </a:r>
            <a:r>
              <a:t/>
            </a:r>
            <a:br/>
            <a:endParaRPr lang="ru-RU" sz="1600" b="0" strike="noStrike" spc="-1">
              <a:latin typeface="Arial"/>
            </a:endParaRPr>
          </a:p>
        </p:txBody>
      </p:sp>
      <p:pic>
        <p:nvPicPr>
          <p:cNvPr id="343" name="Рисунок 25_1"/>
          <p:cNvPicPr/>
          <p:nvPr/>
        </p:nvPicPr>
        <p:blipFill>
          <a:blip r:embed="rId2"/>
          <a:stretch/>
        </p:blipFill>
        <p:spPr>
          <a:xfrm>
            <a:off x="705240" y="9000"/>
            <a:ext cx="367200" cy="48456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344" name="CustomShape 2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976E61B5-CA9C-4BED-861D-3031CFDC0DA1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8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8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345" name="Line 3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4"/>
          <p:cNvSpPr/>
          <p:nvPr/>
        </p:nvSpPr>
        <p:spPr>
          <a:xfrm>
            <a:off x="3420000" y="900000"/>
            <a:ext cx="6198120" cy="25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Наибольшее  количество -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1011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обращений (АППГ: 976), что составляет 47 % от общего количества обращений за 2023 год поступило по вопросам деятельности надзорных органов ГПН. Граждане активно реагируют на изменения законодательства в области пожарной безопасности, а также обращаются за разъяснениями положений нормативных правовых актов и других документов в области пожарной безопасности.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Актуальными остаются жалобы о нарушениях различных требований пожарной безопасности в жилых многоквартирных домах и административных зданиях, в том числе требований к противопожарным проездам, а также вопросы по захламлению лестничных площадок в многоквартирных жилых домах, получения лицензии на осуществление деятельности по монтажу, техническому обслуживанию и ремонту средств обеспечения пожарной безопасности зданий и сооружений. Большинство обращений рассматриваются с выездом на место, проводятся проверки по заявлениям граждан, ведется профилактическая  работа. 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Увеличение количества обращений за  2023 год на 4 % по сравнению с  2022 годом связано с  сигналами о нарушениях требований пожарной безопасности именно в многоквартирных жилых домах, где захламляются пути эвакуации. Проводятся  разъяснительные  работы сотрудниками территориальных отделов (отделений) надзорной деятельности Главного управления с населением.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47" name="CustomShape 5"/>
          <p:cNvSpPr/>
          <p:nvPr/>
        </p:nvSpPr>
        <p:spPr>
          <a:xfrm>
            <a:off x="2639520" y="573120"/>
            <a:ext cx="5857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Работа противопожарной службы и соблюдения требований пожарной безопасности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48" name="CustomShape 6"/>
          <p:cNvSpPr/>
          <p:nvPr/>
        </p:nvSpPr>
        <p:spPr>
          <a:xfrm>
            <a:off x="180000" y="3994920"/>
            <a:ext cx="5396760" cy="252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На втором месте по актуальности находятся обращения, касающиеся деятельности ГИМС. Поступило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640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обращений за  2023 год, что составляет 30 % от общего количества обращений, поступило по вопросам по запросам  сведений  о наличии маломерных судов в рамках процедуры банкротства (АППГ: 381). Надо отметить, что запросы конкурсных управляющих исполняются государственными органами в соответствии с Федеральным законом от 26.10.2002 № 127-ФЗ «О несостоятельности (банкротстве)» и не попадают под сферу применения Федерального закона от 26.05.2006 № 59-ФЗ «О порядке рассмотрения обращений граждан Российской Федерации». Сервис для направления обращений граждан, размещенный на сайте МЧС России, предназначен для подачи обращений (предложений, заявлений, жалоб) граждан в соответствии с нормами Федерального закона от 26.05.2006 № 59-ФЗ «О порядке рассмотрения обращений граждан Российской Федерации». Но поскольку, размещенные на сайте обращения автоматически попадают в раздел «обращения» системы электронного документооборота Главного управления и в данном разделе не предусмотрено функции «отказать» или «перенаправить» они регистрируются автоматически как обращения. 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49" name="CustomShape 7"/>
          <p:cNvSpPr/>
          <p:nvPr/>
        </p:nvSpPr>
        <p:spPr>
          <a:xfrm>
            <a:off x="2468160" y="5423040"/>
            <a:ext cx="3634200" cy="23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8"/>
          <p:cNvSpPr/>
          <p:nvPr/>
        </p:nvSpPr>
        <p:spPr>
          <a:xfrm>
            <a:off x="1620000" y="3600000"/>
            <a:ext cx="1976760" cy="39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254061"/>
                </a:solidFill>
                <a:latin typeface="Arial Black"/>
                <a:ea typeface="DejaVu Sans"/>
              </a:rPr>
              <a:t> </a:t>
            </a: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Деятельность ГИМС</a:t>
            </a:r>
            <a:r>
              <a:rPr lang="ru-RU" sz="1000" b="0" strike="noStrike" spc="-1">
                <a:solidFill>
                  <a:srgbClr val="254061"/>
                </a:solidFill>
                <a:latin typeface="Arial Black"/>
                <a:ea typeface="DejaVu Sans"/>
              </a:rPr>
              <a:t> 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000" b="0" strike="noStrike" spc="-1">
              <a:latin typeface="Arial"/>
            </a:endParaRPr>
          </a:p>
        </p:txBody>
      </p:sp>
      <p:pic>
        <p:nvPicPr>
          <p:cNvPr id="351" name="Рисунок 350"/>
          <p:cNvPicPr/>
          <p:nvPr/>
        </p:nvPicPr>
        <p:blipFill>
          <a:blip r:embed="rId3"/>
          <a:stretch/>
        </p:blipFill>
        <p:spPr>
          <a:xfrm>
            <a:off x="5580000" y="3600000"/>
            <a:ext cx="3958920" cy="2698920"/>
          </a:xfrm>
          <a:prstGeom prst="rect">
            <a:avLst/>
          </a:prstGeom>
          <a:ln w="0">
            <a:noFill/>
          </a:ln>
        </p:spPr>
      </p:pic>
      <p:pic>
        <p:nvPicPr>
          <p:cNvPr id="352" name="Рисунок 351"/>
          <p:cNvPicPr/>
          <p:nvPr/>
        </p:nvPicPr>
        <p:blipFill>
          <a:blip r:embed="rId4"/>
          <a:stretch/>
        </p:blipFill>
        <p:spPr>
          <a:xfrm>
            <a:off x="180000" y="1080000"/>
            <a:ext cx="3238920" cy="236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1800000" y="0"/>
            <a:ext cx="4855680" cy="71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8000"/>
          </a:bodyPr>
          <a:lstStyle/>
          <a:p>
            <a:pPr algn="r">
              <a:lnSpc>
                <a:spcPct val="100000"/>
              </a:lnSpc>
            </a:pPr>
            <a:r>
              <a:rPr lang="ru-RU" sz="1600" b="1" strike="noStrike" spc="-1">
                <a:solidFill>
                  <a:srgbClr val="DEA04E"/>
                </a:solidFill>
                <a:latin typeface="Arial"/>
                <a:ea typeface="DejaVu Sans"/>
              </a:rPr>
              <a:t>V. Обзор актуальных и часто задаваемых вопросов</a:t>
            </a:r>
            <a:r>
              <a:t/>
            </a:r>
            <a:br/>
            <a:endParaRPr lang="ru-RU" sz="1600" b="0" strike="noStrike" spc="-1">
              <a:latin typeface="Arial"/>
            </a:endParaRPr>
          </a:p>
        </p:txBody>
      </p:sp>
      <p:pic>
        <p:nvPicPr>
          <p:cNvPr id="354" name="Рисунок 25_3"/>
          <p:cNvPicPr/>
          <p:nvPr/>
        </p:nvPicPr>
        <p:blipFill>
          <a:blip r:embed="rId2"/>
          <a:stretch/>
        </p:blipFill>
        <p:spPr>
          <a:xfrm>
            <a:off x="705240" y="9000"/>
            <a:ext cx="367200" cy="484560"/>
          </a:xfrm>
          <a:prstGeom prst="rect">
            <a:avLst/>
          </a:prstGeom>
          <a:ln w="0">
            <a:noFill/>
          </a:ln>
          <a:effectLst>
            <a:outerShdw dist="37674" dir="8100000">
              <a:srgbClr val="000000">
                <a:alpha val="40000"/>
              </a:srgbClr>
            </a:outerShdw>
          </a:effectLst>
        </p:spPr>
      </p:pic>
      <p:sp>
        <p:nvSpPr>
          <p:cNvPr id="355" name="CustomShape 2"/>
          <p:cNvSpPr/>
          <p:nvPr/>
        </p:nvSpPr>
        <p:spPr>
          <a:xfrm>
            <a:off x="9160920" y="9000"/>
            <a:ext cx="362160" cy="432360"/>
          </a:xfrm>
          <a:prstGeom prst="rect">
            <a:avLst/>
          </a:prstGeom>
          <a:solidFill>
            <a:srgbClr val="1F497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24EC4099-C128-4D53-83E7-CC5898538D7E}" type="slidenum"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9</a:t>
            </a:fld>
            <a:r>
              <a:rPr lang="ru-RU" sz="1900" b="1" strike="noStrike" spc="-1">
                <a:solidFill>
                  <a:srgbClr val="FFFFFF"/>
                </a:solidFill>
                <a:latin typeface="Arial"/>
                <a:ea typeface="Calibri"/>
              </a:rPr>
              <a:t>                                                    9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356" name="Line 3"/>
          <p:cNvSpPr/>
          <p:nvPr/>
        </p:nvSpPr>
        <p:spPr>
          <a:xfrm>
            <a:off x="0" y="544680"/>
            <a:ext cx="9720000" cy="20520"/>
          </a:xfrm>
          <a:prstGeom prst="line">
            <a:avLst/>
          </a:prstGeom>
          <a:ln w="73080">
            <a:solidFill>
              <a:srgbClr val="1F497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7" name="CustomShape 4"/>
          <p:cNvSpPr/>
          <p:nvPr/>
        </p:nvSpPr>
        <p:spPr>
          <a:xfrm>
            <a:off x="5040000" y="1080000"/>
            <a:ext cx="4578120" cy="146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В отчетном периоде наблюдается снижение вопросов по предупреждению и ликвидации чрезвычайных ситуаций природного и техногенного характера -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89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,  по сравнению с  2022 годом их стало меньше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 на 5 %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(АППГ: 94). В основном это вопросы, связанные с  предупреждением лесных пожаров, повреждением жилых домов и имущества в период половодья, получением информации по правилам поведения и порядку действий при возникновении чрезвычайной ситуации (смс-рассылки, упавшие деревья, подтопление земельного участка).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8" name="CustomShape 5"/>
          <p:cNvSpPr/>
          <p:nvPr/>
        </p:nvSpPr>
        <p:spPr>
          <a:xfrm>
            <a:off x="5580000" y="815040"/>
            <a:ext cx="3776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Предупреждение ЧС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59" name="CustomShape 6"/>
          <p:cNvSpPr/>
          <p:nvPr/>
        </p:nvSpPr>
        <p:spPr>
          <a:xfrm>
            <a:off x="180000" y="3994920"/>
            <a:ext cx="53967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60" name="CustomShape 7"/>
          <p:cNvSpPr/>
          <p:nvPr/>
        </p:nvSpPr>
        <p:spPr>
          <a:xfrm>
            <a:off x="2468160" y="5423040"/>
            <a:ext cx="3634200" cy="23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8"/>
          <p:cNvSpPr/>
          <p:nvPr/>
        </p:nvSpPr>
        <p:spPr>
          <a:xfrm>
            <a:off x="1620000" y="3600000"/>
            <a:ext cx="19767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00" b="1" strike="noStrike" spc="-1">
                <a:solidFill>
                  <a:srgbClr val="1F497D"/>
                </a:solidFill>
                <a:latin typeface="Arial"/>
                <a:ea typeface="DejaVu Sans"/>
              </a:rPr>
              <a:t>Коммунальное хозяйство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362" name="Рисунок 361"/>
          <p:cNvPicPr/>
          <p:nvPr/>
        </p:nvPicPr>
        <p:blipFill>
          <a:blip r:embed="rId3"/>
          <a:stretch/>
        </p:blipFill>
        <p:spPr>
          <a:xfrm>
            <a:off x="540000" y="718920"/>
            <a:ext cx="4316760" cy="2697840"/>
          </a:xfrm>
          <a:prstGeom prst="rect">
            <a:avLst/>
          </a:prstGeom>
          <a:ln w="0">
            <a:noFill/>
          </a:ln>
        </p:spPr>
      </p:pic>
      <p:sp>
        <p:nvSpPr>
          <p:cNvPr id="363" name="CustomShape 9"/>
          <p:cNvSpPr/>
          <p:nvPr/>
        </p:nvSpPr>
        <p:spPr>
          <a:xfrm>
            <a:off x="360000" y="4320000"/>
            <a:ext cx="4496760" cy="215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    Граждане обращаются за помощью при возникновении сбоев в водо-, газо-, электроснабжении. Также затрагиваются вопросы содержания общего имущества в многоквартирных жилых домах (канализация, вентиляция, кровля, ограждающие конструкции, инженерное оборудование, места общего пользования, придомовая территория). По данной тематике рассмотрено за 2023 год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53 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обращения, </a:t>
            </a:r>
            <a:r>
              <a:rPr lang="ru-RU" sz="1000" b="1" strike="noStrike" spc="-1">
                <a:solidFill>
                  <a:srgbClr val="376092"/>
                </a:solidFill>
                <a:latin typeface="Arial"/>
                <a:ea typeface="DejaVu Sans"/>
              </a:rPr>
              <a:t>39</a:t>
            </a:r>
            <a:r>
              <a:rPr lang="ru-RU" sz="1000" b="0" strike="noStrike" spc="-1">
                <a:solidFill>
                  <a:srgbClr val="376092"/>
                </a:solidFill>
                <a:latin typeface="Arial"/>
                <a:ea typeface="DejaVu Sans"/>
              </a:rPr>
              <a:t> обращений, было  в 2022 году. 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364" name="Рисунок 363"/>
          <p:cNvPicPr/>
          <p:nvPr/>
        </p:nvPicPr>
        <p:blipFill>
          <a:blip r:embed="rId4"/>
          <a:stretch/>
        </p:blipFill>
        <p:spPr>
          <a:xfrm>
            <a:off x="5580000" y="3420000"/>
            <a:ext cx="3421440" cy="251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124906</TotalTime>
  <Words>3044</Words>
  <Application>Microsoft Office PowerPoint</Application>
  <PresentationFormat>Произвольный</PresentationFormat>
  <Paragraphs>299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32" baseType="lpstr">
      <vt:lpstr>Microsoft JhengHei UI</vt:lpstr>
      <vt:lpstr>Arial</vt:lpstr>
      <vt:lpstr>Arial Black</vt:lpstr>
      <vt:lpstr>Calibri</vt:lpstr>
      <vt:lpstr>DejaVu Sans</vt:lpstr>
      <vt:lpstr>Myriad Pro Light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**Начальник отдела - Мохова Ю. В.</dc:creator>
  <dc:description/>
  <cp:lastModifiedBy>Шутов Андрей Владимирович</cp:lastModifiedBy>
  <cp:revision>2708</cp:revision>
  <cp:lastPrinted>2023-09-28T16:23:11Z</cp:lastPrinted>
  <dcterms:created xsi:type="dcterms:W3CDTF">2019-07-30T12:41:22Z</dcterms:created>
  <dcterms:modified xsi:type="dcterms:W3CDTF">2024-01-12T04:14:06Z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5</vt:i4>
  </property>
  <property fmtid="{D5CDD505-2E9C-101B-9397-08002B2CF9AE}" pid="7" name="PresentationFormat">
    <vt:lpwstr>Произвольный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17</vt:i4>
  </property>
</Properties>
</file>